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28" r:id="rId3"/>
    <p:sldId id="305" r:id="rId4"/>
    <p:sldId id="294" r:id="rId5"/>
    <p:sldId id="330" r:id="rId7"/>
    <p:sldId id="331" r:id="rId8"/>
    <p:sldId id="332" r:id="rId9"/>
    <p:sldId id="333" r:id="rId10"/>
    <p:sldId id="336" r:id="rId11"/>
    <p:sldId id="339" r:id="rId12"/>
    <p:sldId id="329" r:id="rId13"/>
    <p:sldId id="340" r:id="rId14"/>
    <p:sldId id="334" r:id="rId15"/>
    <p:sldId id="341" r:id="rId16"/>
    <p:sldId id="342" r:id="rId17"/>
    <p:sldId id="343" r:id="rId18"/>
    <p:sldId id="345" r:id="rId19"/>
    <p:sldId id="326" r:id="rId20"/>
  </p:sldIdLst>
  <p:sldSz cx="9144000" cy="6858000" type="screen4x3"/>
  <p:notesSz cx="6797675" cy="992632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25"/>
    <a:srgbClr val="F7D505"/>
    <a:srgbClr val="D60000"/>
    <a:srgbClr val="FF6699"/>
    <a:srgbClr val="FBA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86" autoAdjust="0"/>
    <p:restoredTop sz="94660"/>
  </p:normalViewPr>
  <p:slideViewPr>
    <p:cSldViewPr snapToGrid="0">
      <p:cViewPr varScale="1">
        <p:scale>
          <a:sx n="114" d="100"/>
          <a:sy n="114" d="100"/>
        </p:scale>
        <p:origin x="19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40"/>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20942" y="1240790"/>
            <a:ext cx="5955792" cy="335013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042"/>
            <a:ext cx="5438140" cy="3908489"/>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428281"/>
            <a:ext cx="2945659" cy="49803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281"/>
            <a:ext cx="2945659" cy="498039"/>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hasCustomPrompt="1"/>
          </p:nvPr>
        </p:nvSpPr>
        <p:spPr/>
        <p:txBody>
          <a:bodyPr vert="eaVert"/>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a:t>마스터 제목 스타일 편집</a:t>
            </a:r>
            <a:endParaRPr lang="en-US" dirty="0"/>
          </a:p>
        </p:txBody>
      </p:sp>
      <p:sp>
        <p:nvSpPr>
          <p:cNvPr id="3" name="Content Placeholder 2"/>
          <p:cNvSpPr>
            <a:spLocks noGrp="1"/>
          </p:cNvSpPr>
          <p:nvPr>
            <p:ph idx="1" hasCustomPrompt="1"/>
          </p:nvPr>
        </p:nvSpPr>
        <p:spPr/>
        <p:txBody>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endParaRPr lang="ko-KR" altLang="en-US"/>
          </a:p>
        </p:txBody>
      </p:sp>
      <p:sp>
        <p:nvSpPr>
          <p:cNvPr id="4" name="Date Placeholder 3"/>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a:t>마스터 제목 스타일 편집</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endParaRPr lang="ko-KR"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endParaRPr lang="ko-KR"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endParaRPr lang="ko-KR" altLang="en-US"/>
          </a:p>
        </p:txBody>
      </p:sp>
      <p:sp>
        <p:nvSpPr>
          <p:cNvPr id="5" name="Date Placeholder 4"/>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hasCustomPrompt="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endParaRPr lang="ko-KR" altLang="en-US"/>
          </a:p>
        </p:txBody>
      </p:sp>
      <p:sp>
        <p:nvSpPr>
          <p:cNvPr id="5" name="Date Placeholder 4"/>
          <p:cNvSpPr>
            <a:spLocks noGrp="1"/>
          </p:cNvSpPr>
          <p:nvPr>
            <p:ph type="dt" sz="half" idx="10"/>
          </p:nvPr>
        </p:nvSpPr>
        <p:spPr/>
        <p:txBody>
          <a:bodyPr/>
          <a:lstStyle/>
          <a:p>
            <a:fld id="{0015C362-BDC5-4DEE-82D3-37F2A9E3947D}"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A8A13F-B944-4B3A-A478-148659584AF6}" type="slidenum">
              <a:rPr lang="ko-KR" altLang="en-US" smtClean="0"/>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endParaRPr lang="ko-KR" altLang="en-US"/>
          </a:p>
          <a:p>
            <a:pPr lvl="1"/>
            <a:r>
              <a:rPr lang="ko-KR" altLang="en-US"/>
              <a:t>두 번째 수준</a:t>
            </a:r>
            <a:endParaRPr lang="ko-KR" altLang="en-US"/>
          </a:p>
          <a:p>
            <a:pPr lvl="2"/>
            <a:r>
              <a:rPr lang="ko-KR" altLang="en-US"/>
              <a:t>세 번째 수준</a:t>
            </a:r>
            <a:endParaRPr lang="ko-KR" altLang="en-US"/>
          </a:p>
          <a:p>
            <a:pPr lvl="3"/>
            <a:r>
              <a:rPr lang="ko-KR" altLang="en-US"/>
              <a:t>네 번째 수준</a:t>
            </a:r>
            <a:endParaRPr lang="ko-KR" altLang="en-US"/>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C362-BDC5-4DEE-82D3-37F2A9E3947D}" type="datetimeFigureOut">
              <a:rPr lang="ko-KR" altLang="en-US" smtClean="0"/>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8A13F-B944-4B3A-A478-148659584AF6}"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microsoft.com/office/2007/relationships/hdphoto" Target="../media/image37.wdp"/><Relationship Id="rId5" Type="http://schemas.openxmlformats.org/officeDocument/2006/relationships/image" Target="../media/image36.png"/><Relationship Id="rId4" Type="http://schemas.openxmlformats.org/officeDocument/2006/relationships/image" Target="../media/image14.pn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1" cstate="print">
            <a:extLst>
              <a:ext uri="{28A0092B-C50C-407E-A947-70E740481C1C}">
                <a14:useLocalDpi xmlns:a14="http://schemas.microsoft.com/office/drawing/2010/main" val="0"/>
              </a:ext>
            </a:extLst>
          </a:blip>
          <a:srcRect l="8690" r="35608"/>
          <a:stretch>
            <a:fillRect/>
          </a:stretch>
        </p:blipFill>
        <p:spPr>
          <a:xfrm>
            <a:off x="1" y="0"/>
            <a:ext cx="5730240" cy="6858000"/>
          </a:xfrm>
          <a:prstGeom prst="rect">
            <a:avLst/>
          </a:prstGeom>
        </p:spPr>
      </p:pic>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3783" y="1889352"/>
            <a:ext cx="1193978" cy="843744"/>
          </a:xfrm>
          <a:prstGeom prst="rect">
            <a:avLst/>
          </a:prstGeom>
        </p:spPr>
      </p:pic>
      <p:sp>
        <p:nvSpPr>
          <p:cNvPr id="14" name="TextBox 13"/>
          <p:cNvSpPr txBox="1"/>
          <p:nvPr/>
        </p:nvSpPr>
        <p:spPr>
          <a:xfrm>
            <a:off x="4585061" y="6584720"/>
            <a:ext cx="4572000" cy="273280"/>
          </a:xfrm>
          <a:prstGeom prst="rect">
            <a:avLst/>
          </a:prstGeom>
          <a:noFill/>
        </p:spPr>
        <p:txBody>
          <a:bodyPr wrap="square">
            <a:spAutoFit/>
          </a:bodyPr>
          <a:lstStyle/>
          <a:p>
            <a:pPr marR="63500" algn="r" latinLnBrk="0">
              <a:lnSpc>
                <a:spcPct val="150000"/>
              </a:lnSpc>
              <a:spcBef>
                <a:spcPts val="90"/>
              </a:spcBef>
            </a:pPr>
            <a:r>
              <a:rPr lang="en-US" sz="900">
                <a:solidFill>
                  <a:schemeClr val="bg1">
                    <a:lumMod val="75000"/>
                  </a:schemeClr>
                </a:solidFill>
                <a:latin typeface="+mn-ea"/>
              </a:rPr>
              <a:t>Copyright ⓒ by eyeonbeauty Inc All Rights Reserved</a:t>
            </a:r>
            <a:endParaRPr lang="en-US" sz="900">
              <a:solidFill>
                <a:schemeClr val="bg1">
                  <a:lumMod val="75000"/>
                </a:schemeClr>
              </a:solidFill>
              <a:latin typeface="+mn-ea"/>
            </a:endParaRPr>
          </a:p>
        </p:txBody>
      </p:sp>
      <p:sp>
        <p:nvSpPr>
          <p:cNvPr id="15" name="TextBox 14"/>
          <p:cNvSpPr txBox="1"/>
          <p:nvPr/>
        </p:nvSpPr>
        <p:spPr>
          <a:xfrm>
            <a:off x="5773783" y="2818909"/>
            <a:ext cx="3304900" cy="1753235"/>
          </a:xfrm>
          <a:prstGeom prst="rect">
            <a:avLst/>
          </a:prstGeom>
          <a:noFill/>
        </p:spPr>
        <p:txBody>
          <a:bodyPr wrap="square" rtlCol="0">
            <a:spAutoFit/>
          </a:bodyPr>
          <a:lstStyle/>
          <a:p>
            <a:pPr>
              <a:lnSpc>
                <a:spcPct val="150000"/>
              </a:lnSpc>
            </a:pPr>
            <a:r>
              <a:rPr lang="en-US" sz="2400" dirty="0"/>
              <a:t>Peach Beam Real tone-up cream</a:t>
            </a:r>
            <a:endParaRPr lang="en-US" sz="2400" dirty="0"/>
          </a:p>
          <a:p>
            <a:pPr>
              <a:lnSpc>
                <a:spcPct val="150000"/>
              </a:lnSpc>
            </a:pPr>
            <a:r>
              <a:rPr lang="en-US" sz="2400" dirty="0"/>
              <a:t>Thông tin sản phẩm</a:t>
            </a:r>
            <a:endParaRPr lang="en-US" sz="2400" dirty="0"/>
          </a:p>
        </p:txBody>
      </p:sp>
      <p:sp>
        <p:nvSpPr>
          <p:cNvPr id="17" name="직사각형 16"/>
          <p:cNvSpPr/>
          <p:nvPr/>
        </p:nvSpPr>
        <p:spPr>
          <a:xfrm>
            <a:off x="7350579" y="5951428"/>
            <a:ext cx="1728104" cy="461665"/>
          </a:xfrm>
          <a:prstGeom prst="rect">
            <a:avLst/>
          </a:prstGeom>
        </p:spPr>
        <p:txBody>
          <a:bodyPr wrap="square">
            <a:spAutoFit/>
          </a:bodyPr>
          <a:lstStyle/>
          <a:p>
            <a:pPr algn="r"/>
            <a:r>
              <a:rPr lang="en-US" sz="1200"/>
              <a:t>June 2021</a:t>
            </a:r>
            <a:endParaRPr lang="en-US" sz="1200"/>
          </a:p>
          <a:p>
            <a:pPr algn="r"/>
            <a:r>
              <a:rPr lang="en-US" sz="1200"/>
              <a:t>Product Planning</a:t>
            </a: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812666" y="942241"/>
            <a:ext cx="740908" cy="490567"/>
            <a:chOff x="436467" y="1714488"/>
            <a:chExt cx="740908" cy="490567"/>
          </a:xfrm>
        </p:grpSpPr>
        <p:pic>
          <p:nvPicPr>
            <p:cNvPr id="10"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직사각형 10"/>
            <p:cNvSpPr/>
            <p:nvPr/>
          </p:nvSpPr>
          <p:spPr>
            <a:xfrm>
              <a:off x="436467"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2" name="TextBox 11"/>
          <p:cNvSpPr txBox="1"/>
          <p:nvPr/>
        </p:nvSpPr>
        <p:spPr>
          <a:xfrm>
            <a:off x="2105025" y="810049"/>
            <a:ext cx="6762138" cy="78359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Có thể thoa lên tất cả các vùng da bị thâm, kể cả da mặt</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Kết cấu nền ẩm ướt và mịn màng, có thể thoa lên mọi vùng da bao gồm bàn tay, đầu gối, xương mắt cá chân, khuỷu tay và nách cũng như mặt</a:t>
            </a:r>
            <a:endParaRPr lang="en-US" sz="1000" dirty="0">
              <a:solidFill>
                <a:prstClr val="black">
                  <a:lumMod val="75000"/>
                  <a:lumOff val="25000"/>
                </a:prstClr>
              </a:solidFill>
              <a:latin typeface="+mn-ea"/>
            </a:endParaRPr>
          </a:p>
        </p:txBody>
      </p:sp>
      <p:pic>
        <p:nvPicPr>
          <p:cNvPr id="23" name="그림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0640" y="1801079"/>
            <a:ext cx="2919984" cy="2042160"/>
          </a:xfrm>
          <a:prstGeom prst="rect">
            <a:avLst/>
          </a:prstGeom>
        </p:spPr>
      </p:pic>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784" y="4316910"/>
            <a:ext cx="2910840" cy="2456688"/>
          </a:xfrm>
          <a:prstGeom prst="rect">
            <a:avLst/>
          </a:prstGeom>
        </p:spPr>
      </p:pic>
      <p:pic>
        <p:nvPicPr>
          <p:cNvPr id="27" name="그림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1517" y="1801658"/>
            <a:ext cx="2916936" cy="2041581"/>
          </a:xfrm>
          <a:prstGeom prst="rect">
            <a:avLst/>
          </a:prstGeom>
        </p:spPr>
      </p:pic>
      <p:grpSp>
        <p:nvGrpSpPr>
          <p:cNvPr id="29" name="그룹 28"/>
          <p:cNvGrpSpPr/>
          <p:nvPr/>
        </p:nvGrpSpPr>
        <p:grpSpPr>
          <a:xfrm>
            <a:off x="5651517" y="4316910"/>
            <a:ext cx="2913888" cy="2456688"/>
            <a:chOff x="-152083" y="4559226"/>
            <a:chExt cx="2913888" cy="2298774"/>
          </a:xfrm>
        </p:grpSpPr>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083" y="4559226"/>
              <a:ext cx="2913888" cy="2017776"/>
            </a:xfrm>
            <a:prstGeom prst="rect">
              <a:avLst/>
            </a:prstGeom>
          </p:spPr>
        </p:pic>
        <p:pic>
          <p:nvPicPr>
            <p:cNvPr id="28" name="그림 27"/>
            <p:cNvPicPr>
              <a:picLocks noChangeAspect="1"/>
            </p:cNvPicPr>
            <p:nvPr/>
          </p:nvPicPr>
          <p:blipFill rotWithShape="1">
            <a:blip r:embed="rId6" cstate="print">
              <a:extLst>
                <a:ext uri="{28A0092B-C50C-407E-A947-70E740481C1C}">
                  <a14:useLocalDpi xmlns:a14="http://schemas.microsoft.com/office/drawing/2010/main" val="0"/>
                </a:ext>
              </a:extLst>
            </a:blip>
            <a:srcRect t="86240"/>
            <a:stretch>
              <a:fillRect/>
            </a:stretch>
          </p:blipFill>
          <p:spPr>
            <a:xfrm>
              <a:off x="-152083" y="6577002"/>
              <a:ext cx="2913888" cy="280998"/>
            </a:xfrm>
            <a:prstGeom prst="rect">
              <a:avLst/>
            </a:prstGeom>
          </p:spPr>
        </p:pic>
      </p:grpSp>
      <p:grpSp>
        <p:nvGrpSpPr>
          <p:cNvPr id="30" name="그룹 29"/>
          <p:cNvGrpSpPr/>
          <p:nvPr/>
        </p:nvGrpSpPr>
        <p:grpSpPr>
          <a:xfrm>
            <a:off x="1700640" y="1508087"/>
            <a:ext cx="1575917" cy="245110"/>
            <a:chOff x="1085988" y="1937901"/>
            <a:chExt cx="1575917" cy="245110"/>
          </a:xfrm>
        </p:grpSpPr>
        <p:sp>
          <p:nvSpPr>
            <p:cNvPr id="31" name="타원 30"/>
            <p:cNvSpPr/>
            <p:nvPr/>
          </p:nvSpPr>
          <p:spPr>
            <a:xfrm>
              <a:off x="1085988" y="1954356"/>
              <a:ext cx="194263" cy="19426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1295336" y="1937901"/>
              <a:ext cx="1366569" cy="245110"/>
            </a:xfrm>
            <a:prstGeom prst="rect">
              <a:avLst/>
            </a:prstGeom>
            <a:noFill/>
          </p:spPr>
          <p:txBody>
            <a:bodyPr wrap="square" rtlCol="0">
              <a:spAutoFit/>
            </a:bodyPr>
            <a:lstStyle/>
            <a:p>
              <a:r>
                <a:rPr lang="en-US" sz="1000"/>
                <a:t>Tay</a:t>
              </a:r>
              <a:endParaRPr lang="en-US" sz="1000"/>
            </a:p>
          </p:txBody>
        </p:sp>
      </p:grpSp>
      <p:grpSp>
        <p:nvGrpSpPr>
          <p:cNvPr id="33" name="그룹 32"/>
          <p:cNvGrpSpPr/>
          <p:nvPr/>
        </p:nvGrpSpPr>
        <p:grpSpPr>
          <a:xfrm>
            <a:off x="1700640" y="4054497"/>
            <a:ext cx="1575917" cy="245110"/>
            <a:chOff x="1085988" y="1937901"/>
            <a:chExt cx="1575917" cy="245110"/>
          </a:xfrm>
        </p:grpSpPr>
        <p:sp>
          <p:nvSpPr>
            <p:cNvPr id="34" name="타원 33"/>
            <p:cNvSpPr/>
            <p:nvPr/>
          </p:nvSpPr>
          <p:spPr>
            <a:xfrm>
              <a:off x="1085988" y="1954356"/>
              <a:ext cx="194263" cy="19426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295336" y="1937901"/>
              <a:ext cx="1366569" cy="245110"/>
            </a:xfrm>
            <a:prstGeom prst="rect">
              <a:avLst/>
            </a:prstGeom>
            <a:noFill/>
          </p:spPr>
          <p:txBody>
            <a:bodyPr wrap="square" rtlCol="0">
              <a:spAutoFit/>
            </a:bodyPr>
            <a:lstStyle/>
            <a:p>
              <a:r>
                <a:rPr lang="en-US" sz="1000"/>
                <a:t>Đầu gối</a:t>
              </a:r>
              <a:endParaRPr lang="en-US" sz="1000"/>
            </a:p>
          </p:txBody>
        </p:sp>
      </p:grpSp>
      <p:grpSp>
        <p:nvGrpSpPr>
          <p:cNvPr id="36" name="그룹 35"/>
          <p:cNvGrpSpPr/>
          <p:nvPr/>
        </p:nvGrpSpPr>
        <p:grpSpPr>
          <a:xfrm>
            <a:off x="5651517" y="1508087"/>
            <a:ext cx="1575917" cy="245110"/>
            <a:chOff x="1085988" y="1937901"/>
            <a:chExt cx="1575917" cy="245110"/>
          </a:xfrm>
        </p:grpSpPr>
        <p:sp>
          <p:nvSpPr>
            <p:cNvPr id="37" name="타원 36"/>
            <p:cNvSpPr/>
            <p:nvPr/>
          </p:nvSpPr>
          <p:spPr>
            <a:xfrm>
              <a:off x="1085988" y="1954356"/>
              <a:ext cx="194263" cy="19426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295336" y="1937901"/>
              <a:ext cx="1366569" cy="245110"/>
            </a:xfrm>
            <a:prstGeom prst="rect">
              <a:avLst/>
            </a:prstGeom>
            <a:noFill/>
          </p:spPr>
          <p:txBody>
            <a:bodyPr wrap="square" rtlCol="0">
              <a:spAutoFit/>
            </a:bodyPr>
            <a:lstStyle/>
            <a:p>
              <a:r>
                <a:rPr lang="en-US" sz="1000"/>
                <a:t>Xương mắt cá chân</a:t>
              </a:r>
              <a:endParaRPr lang="en-US" sz="1000"/>
            </a:p>
          </p:txBody>
        </p:sp>
      </p:grpSp>
      <p:grpSp>
        <p:nvGrpSpPr>
          <p:cNvPr id="39" name="그룹 38"/>
          <p:cNvGrpSpPr/>
          <p:nvPr/>
        </p:nvGrpSpPr>
        <p:grpSpPr>
          <a:xfrm>
            <a:off x="5651517" y="4015745"/>
            <a:ext cx="1575917" cy="245110"/>
            <a:chOff x="1085988" y="1937901"/>
            <a:chExt cx="1575917" cy="245110"/>
          </a:xfrm>
        </p:grpSpPr>
        <p:sp>
          <p:nvSpPr>
            <p:cNvPr id="40" name="타원 39"/>
            <p:cNvSpPr/>
            <p:nvPr/>
          </p:nvSpPr>
          <p:spPr>
            <a:xfrm>
              <a:off x="1085988" y="1954356"/>
              <a:ext cx="194263" cy="19426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1295336" y="1937901"/>
              <a:ext cx="1366569" cy="245110"/>
            </a:xfrm>
            <a:prstGeom prst="rect">
              <a:avLst/>
            </a:prstGeom>
            <a:noFill/>
          </p:spPr>
          <p:txBody>
            <a:bodyPr wrap="square" rtlCol="0">
              <a:spAutoFit/>
            </a:bodyPr>
            <a:lstStyle/>
            <a:p>
              <a:r>
                <a:rPr lang="en-US" sz="1000"/>
                <a:t>Khuỷa tay</a:t>
              </a:r>
              <a:endParaRPr lang="en-US" sz="100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808541" y="2872263"/>
            <a:ext cx="2343146" cy="2359306"/>
          </a:xfrm>
        </p:spPr>
      </p:pic>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0607" y="2872262"/>
            <a:ext cx="2343146" cy="2356963"/>
          </a:xfrm>
          <a:prstGeom prst="rect">
            <a:avLst/>
          </a:prstGeom>
        </p:spPr>
      </p:pic>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957" y="2872261"/>
            <a:ext cx="2902965" cy="2356963"/>
          </a:xfrm>
          <a:prstGeom prst="rect">
            <a:avLst/>
          </a:prstGeom>
        </p:spPr>
      </p:pic>
      <p:grpSp>
        <p:nvGrpSpPr>
          <p:cNvPr id="18" name="그룹 17"/>
          <p:cNvGrpSpPr/>
          <p:nvPr/>
        </p:nvGrpSpPr>
        <p:grpSpPr>
          <a:xfrm>
            <a:off x="812666" y="942241"/>
            <a:ext cx="740908" cy="490567"/>
            <a:chOff x="436467" y="1714488"/>
            <a:chExt cx="740908" cy="490567"/>
          </a:xfrm>
        </p:grpSpPr>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직사각형 19"/>
            <p:cNvSpPr/>
            <p:nvPr/>
          </p:nvSpPr>
          <p:spPr>
            <a:xfrm>
              <a:off x="436467"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21" name="TextBox 20"/>
          <p:cNvSpPr txBox="1"/>
          <p:nvPr/>
        </p:nvSpPr>
        <p:spPr>
          <a:xfrm>
            <a:off x="1877845" y="828667"/>
            <a:ext cx="6762138" cy="737235"/>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So sánh với sản phẩm của các công ty khác</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COSNORI Whitening Dress Tone-Up Cream (50ml/KRW 26,000) </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VS CELEFIT Peach Beam Real tone-up cream (70g/KRW 25,000)</a:t>
            </a:r>
            <a:endParaRPr lang="en-US" sz="900" dirty="0">
              <a:solidFill>
                <a:prstClr val="black">
                  <a:lumMod val="75000"/>
                  <a:lumOff val="25000"/>
                </a:prstClr>
              </a:solidFill>
              <a:latin typeface="+mn-ea"/>
            </a:endParaRPr>
          </a:p>
        </p:txBody>
      </p:sp>
      <p:pic>
        <p:nvPicPr>
          <p:cNvPr id="23" name="그림 22"/>
          <p:cNvPicPr>
            <a:picLocks noChangeAspect="1"/>
          </p:cNvPicPr>
          <p:nvPr/>
        </p:nvPicPr>
        <p:blipFill>
          <a:blip r:embed="rId5">
            <a:extLst>
              <a:ext uri="{BEBA8EAE-BF5A-486C-A8C5-ECC9F3942E4B}">
                <a14:imgProps xmlns:a14="http://schemas.microsoft.com/office/drawing/2010/main">
                  <a14:imgLayer r:embed="rId6">
                    <a14:imgEffect>
                      <a14:backgroundRemoval t="755" b="100000" l="0" r="100000">
                        <a14:foregroundMark x1="71271" y1="91321" x2="41989" y2="92075"/>
                      </a14:backgroundRemoval>
                    </a14:imgEffect>
                  </a14:imgLayer>
                </a14:imgProps>
              </a:ext>
            </a:extLst>
          </a:blip>
          <a:stretch>
            <a:fillRect/>
          </a:stretch>
        </p:blipFill>
        <p:spPr>
          <a:xfrm>
            <a:off x="7599904" y="810837"/>
            <a:ext cx="558667" cy="1635875"/>
          </a:xfrm>
          <a:prstGeom prst="rect">
            <a:avLst/>
          </a:prstGeom>
        </p:spPr>
      </p:pic>
      <p:pic>
        <p:nvPicPr>
          <p:cNvPr id="24" name="그림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3390" y="775575"/>
            <a:ext cx="617299" cy="1635875"/>
          </a:xfrm>
          <a:prstGeom prst="rect">
            <a:avLst/>
          </a:prstGeom>
        </p:spPr>
      </p:pic>
      <p:sp>
        <p:nvSpPr>
          <p:cNvPr id="29" name="TextBox 28"/>
          <p:cNvSpPr txBox="1"/>
          <p:nvPr/>
        </p:nvSpPr>
        <p:spPr>
          <a:xfrm>
            <a:off x="550957" y="2556790"/>
            <a:ext cx="2314163" cy="368300"/>
          </a:xfrm>
          <a:prstGeom prst="rect">
            <a:avLst/>
          </a:prstGeom>
          <a:noFill/>
        </p:spPr>
        <p:txBody>
          <a:bodyPr wrap="square">
            <a:spAutoFit/>
          </a:bodyPr>
          <a:lstStyle/>
          <a:p>
            <a:r>
              <a:rPr lang="en-US" sz="900" dirty="0">
                <a:latin typeface="+mn-ea"/>
              </a:rPr>
              <a:t>&gt; So sánh về kết cấu và cảm giác khi thoa lên da </a:t>
            </a:r>
            <a:endParaRPr lang="en-US" sz="900" dirty="0">
              <a:latin typeface="+mn-ea"/>
            </a:endParaRPr>
          </a:p>
        </p:txBody>
      </p:sp>
      <p:sp>
        <p:nvSpPr>
          <p:cNvPr id="30" name="TextBox 29"/>
          <p:cNvSpPr txBox="1"/>
          <p:nvPr/>
        </p:nvSpPr>
        <p:spPr>
          <a:xfrm>
            <a:off x="3856878" y="2556790"/>
            <a:ext cx="1430243" cy="368300"/>
          </a:xfrm>
          <a:prstGeom prst="rect">
            <a:avLst/>
          </a:prstGeom>
          <a:noFill/>
        </p:spPr>
        <p:txBody>
          <a:bodyPr wrap="square">
            <a:spAutoFit/>
          </a:bodyPr>
          <a:lstStyle/>
          <a:p>
            <a:r>
              <a:rPr lang="en-US" sz="900" dirty="0">
                <a:latin typeface="+mn-ea"/>
              </a:rPr>
              <a:t>&gt; So sánh về khả năng lên màu sau khi thoa </a:t>
            </a:r>
            <a:endParaRPr lang="en-US" sz="900" dirty="0">
              <a:latin typeface="+mn-ea"/>
            </a:endParaRPr>
          </a:p>
        </p:txBody>
      </p:sp>
      <p:sp>
        <p:nvSpPr>
          <p:cNvPr id="31" name="TextBox 30"/>
          <p:cNvSpPr txBox="1"/>
          <p:nvPr/>
        </p:nvSpPr>
        <p:spPr>
          <a:xfrm>
            <a:off x="285115" y="5365750"/>
            <a:ext cx="3331210" cy="645160"/>
          </a:xfrm>
          <a:prstGeom prst="rect">
            <a:avLst/>
          </a:prstGeom>
          <a:noFill/>
        </p:spPr>
        <p:txBody>
          <a:bodyPr wrap="square">
            <a:spAutoFit/>
          </a:bodyPr>
          <a:lstStyle/>
          <a:p>
            <a:r>
              <a:rPr lang="en-US" sz="900" dirty="0">
                <a:latin typeface="+mn-ea"/>
              </a:rPr>
              <a:t>[Dress Tone-Up Cream] Loại tinh chất trắng / trong</a:t>
            </a:r>
            <a:endParaRPr lang="en-US" sz="900" dirty="0">
              <a:latin typeface="+mn-ea"/>
            </a:endParaRPr>
          </a:p>
          <a:p>
            <a:r>
              <a:rPr lang="en-US" sz="900" dirty="0">
                <a:latin typeface="+mn-ea"/>
              </a:rPr>
              <a:t>                                       Cảm giác trơn trượt khi thoa</a:t>
            </a:r>
            <a:endParaRPr lang="en-US" sz="900" dirty="0">
              <a:latin typeface="+mn-ea"/>
            </a:endParaRPr>
          </a:p>
          <a:p>
            <a:r>
              <a:rPr lang="en-US" sz="900" dirty="0">
                <a:latin typeface="+mn-ea"/>
              </a:rPr>
              <a:t>[Peach Beam tone-up cream] Loại kem màu hồng / ẩm</a:t>
            </a:r>
            <a:endParaRPr lang="en-US" sz="900" dirty="0">
              <a:latin typeface="+mn-ea"/>
            </a:endParaRPr>
          </a:p>
          <a:p>
            <a:r>
              <a:rPr lang="en-US" sz="900" dirty="0">
                <a:latin typeface="+mn-ea"/>
              </a:rPr>
              <a:t>                                               Ứng dụng mượt mà</a:t>
            </a:r>
            <a:endParaRPr lang="en-US" sz="900" dirty="0">
              <a:latin typeface="+mn-ea"/>
            </a:endParaRPr>
          </a:p>
        </p:txBody>
      </p:sp>
      <p:sp>
        <p:nvSpPr>
          <p:cNvPr id="32" name="TextBox 31"/>
          <p:cNvSpPr txBox="1"/>
          <p:nvPr/>
        </p:nvSpPr>
        <p:spPr>
          <a:xfrm>
            <a:off x="3808541" y="5365741"/>
            <a:ext cx="2582065" cy="506730"/>
          </a:xfrm>
          <a:prstGeom prst="rect">
            <a:avLst/>
          </a:prstGeom>
          <a:noFill/>
        </p:spPr>
        <p:txBody>
          <a:bodyPr wrap="square">
            <a:spAutoFit/>
          </a:bodyPr>
          <a:lstStyle/>
          <a:p>
            <a:r>
              <a:rPr lang="en-US" sz="900" dirty="0">
                <a:latin typeface="+mn-ea"/>
              </a:rPr>
              <a:t>[Dress Tone-Up Cream] Tạo nếp gấp ở giữa 			           các đốt xương tay</a:t>
            </a:r>
            <a:endParaRPr lang="en-US" sz="900" dirty="0">
              <a:latin typeface="+mn-ea"/>
            </a:endParaRPr>
          </a:p>
          <a:p>
            <a:r>
              <a:rPr lang="en-US" sz="900" dirty="0">
                <a:latin typeface="+mn-ea"/>
              </a:rPr>
              <a:t>		           Có sọc trắng</a:t>
            </a:r>
            <a:endParaRPr lang="en-US" sz="900" dirty="0">
              <a:latin typeface="+mn-ea"/>
            </a:endParaRPr>
          </a:p>
        </p:txBody>
      </p:sp>
      <p:sp>
        <p:nvSpPr>
          <p:cNvPr id="33" name="TextBox 32"/>
          <p:cNvSpPr txBox="1"/>
          <p:nvPr/>
        </p:nvSpPr>
        <p:spPr>
          <a:xfrm>
            <a:off x="6375211" y="5365741"/>
            <a:ext cx="2505477" cy="922020"/>
          </a:xfrm>
          <a:prstGeom prst="rect">
            <a:avLst/>
          </a:prstGeom>
          <a:noFill/>
        </p:spPr>
        <p:txBody>
          <a:bodyPr wrap="square">
            <a:spAutoFit/>
          </a:bodyPr>
          <a:lstStyle/>
          <a:p>
            <a:r>
              <a:rPr lang="en-US" sz="900" dirty="0">
                <a:latin typeface="+mn-ea"/>
              </a:rPr>
              <a:t>[Peach Beam tone-up cream] </a:t>
            </a:r>
            <a:endParaRPr lang="en-US" sz="900" dirty="0">
              <a:latin typeface="+mn-ea"/>
            </a:endParaRPr>
          </a:p>
          <a:p>
            <a:r>
              <a:rPr lang="en-US" sz="900" dirty="0">
                <a:latin typeface="+mn-ea"/>
              </a:rPr>
              <a:t>                   Đặc trưng bởi độ ẩm của sản 		     phẩm</a:t>
            </a:r>
            <a:endParaRPr lang="en-US" sz="900" dirty="0">
              <a:latin typeface="+mn-ea"/>
            </a:endParaRPr>
          </a:p>
          <a:p>
            <a:r>
              <a:rPr lang="en-US" sz="900" dirty="0">
                <a:latin typeface="+mn-ea"/>
              </a:rPr>
              <a:t>                   Không nhăn, không vón cục</a:t>
            </a:r>
            <a:endParaRPr lang="en-US" sz="900" dirty="0">
              <a:latin typeface="+mn-ea"/>
            </a:endParaRPr>
          </a:p>
          <a:p>
            <a:r>
              <a:rPr lang="en-US" sz="900" dirty="0">
                <a:latin typeface="+mn-ea"/>
              </a:rPr>
              <a:t>                   Hiệu ứng nâng tông tức thì tuyệt 	  	     vời</a:t>
            </a:r>
            <a:endParaRPr lang="en-US" sz="900" dirty="0">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16" name="직사각형 15"/>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812665" y="1770916"/>
            <a:ext cx="740908" cy="490567"/>
            <a:chOff x="436466" y="1714488"/>
            <a:chExt cx="740908" cy="490567"/>
          </a:xfrm>
        </p:grpSpPr>
        <p:pic>
          <p:nvPicPr>
            <p:cNvPr id="1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직사각형 18"/>
            <p:cNvSpPr/>
            <p:nvPr/>
          </p:nvSpPr>
          <p:spPr>
            <a:xfrm>
              <a:off x="436466"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20" name="TextBox 19"/>
          <p:cNvSpPr txBox="1"/>
          <p:nvPr/>
        </p:nvSpPr>
        <p:spPr>
          <a:xfrm>
            <a:off x="2105025" y="1638724"/>
            <a:ext cx="6762138" cy="101473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a:solidFill>
                  <a:prstClr val="black">
                    <a:lumMod val="75000"/>
                    <a:lumOff val="25000"/>
                  </a:prstClr>
                </a:solidFill>
                <a:latin typeface="+mn-ea"/>
              </a:rPr>
              <a:t>4. Kem nâng tông màu có độ bám cao: Với độ bám tuyệt vời, nó giúp che phủ tự nhiên mà không bị lem dính vào khẩu trang</a:t>
            </a:r>
            <a:endParaRPr lang="en-US" sz="1000" b="1">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a:solidFill>
                  <a:prstClr val="black">
                    <a:lumMod val="75000"/>
                    <a:lumOff val="25000"/>
                  </a:prstClr>
                </a:solidFill>
                <a:latin typeface="+mn-ea"/>
              </a:rPr>
              <a:t>Kem che phủ tự nhiên dành cho những người không thích khẩu trang bị lem dính sau khi thoa kem nền hoặc kem BB</a:t>
            </a:r>
            <a:endParaRPr lang="en-US" sz="1000">
              <a:solidFill>
                <a:prstClr val="black">
                  <a:lumMod val="75000"/>
                  <a:lumOff val="25000"/>
                </a:prstClr>
              </a:solidFill>
              <a:latin typeface="+mn-ea"/>
            </a:endParaRPr>
          </a:p>
        </p:txBody>
      </p:sp>
      <p:pic>
        <p:nvPicPr>
          <p:cNvPr id="21" name="그림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566" y="3726942"/>
            <a:ext cx="2874669" cy="1880616"/>
          </a:xfrm>
          <a:prstGeom prst="rect">
            <a:avLst/>
          </a:prstGeom>
        </p:spPr>
      </p:pic>
      <p:pic>
        <p:nvPicPr>
          <p:cNvPr id="22" name="그림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072" y="3726942"/>
            <a:ext cx="2657856" cy="1880616"/>
          </a:xfrm>
          <a:prstGeom prst="rect">
            <a:avLst/>
          </a:prstGeom>
        </p:spPr>
      </p:pic>
      <p:sp>
        <p:nvSpPr>
          <p:cNvPr id="24" name="TextBox 23"/>
          <p:cNvSpPr txBox="1"/>
          <p:nvPr/>
        </p:nvSpPr>
        <p:spPr>
          <a:xfrm>
            <a:off x="433062" y="5311323"/>
            <a:ext cx="1063434" cy="230832"/>
          </a:xfrm>
          <a:prstGeom prst="rect">
            <a:avLst/>
          </a:prstGeom>
          <a:solidFill>
            <a:schemeClr val="bg1"/>
          </a:solidFill>
        </p:spPr>
        <p:txBody>
          <a:bodyPr wrap="square">
            <a:spAutoFit/>
          </a:bodyPr>
          <a:lstStyle/>
          <a:p>
            <a:pPr algn="ctr"/>
            <a:r>
              <a:rPr lang="en-US" sz="900" dirty="0">
                <a:latin typeface="+mn-ea"/>
              </a:rPr>
              <a:t>Foundation</a:t>
            </a:r>
            <a:endParaRPr lang="en-US" sz="900" dirty="0">
              <a:latin typeface="+mn-ea"/>
            </a:endParaRPr>
          </a:p>
        </p:txBody>
      </p:sp>
      <p:sp>
        <p:nvSpPr>
          <p:cNvPr id="25" name="TextBox 24"/>
          <p:cNvSpPr txBox="1"/>
          <p:nvPr/>
        </p:nvSpPr>
        <p:spPr>
          <a:xfrm>
            <a:off x="1918962" y="5311323"/>
            <a:ext cx="1063434" cy="230832"/>
          </a:xfrm>
          <a:prstGeom prst="rect">
            <a:avLst/>
          </a:prstGeom>
          <a:solidFill>
            <a:schemeClr val="bg1"/>
          </a:solidFill>
        </p:spPr>
        <p:txBody>
          <a:bodyPr wrap="square">
            <a:spAutoFit/>
          </a:bodyPr>
          <a:lstStyle/>
          <a:p>
            <a:pPr algn="ctr"/>
            <a:r>
              <a:rPr lang="en-US" sz="900" dirty="0">
                <a:latin typeface="+mn-ea"/>
              </a:rPr>
              <a:t>Tone-up cream</a:t>
            </a:r>
            <a:endParaRPr lang="en-US" sz="900" dirty="0">
              <a:latin typeface="+mn-ea"/>
            </a:endParaRPr>
          </a:p>
        </p:txBody>
      </p:sp>
      <p:sp>
        <p:nvSpPr>
          <p:cNvPr id="26" name="TextBox 25"/>
          <p:cNvSpPr txBox="1"/>
          <p:nvPr/>
        </p:nvSpPr>
        <p:spPr>
          <a:xfrm>
            <a:off x="3243071" y="2935221"/>
            <a:ext cx="1795653" cy="368300"/>
          </a:xfrm>
          <a:prstGeom prst="rect">
            <a:avLst/>
          </a:prstGeom>
          <a:noFill/>
        </p:spPr>
        <p:txBody>
          <a:bodyPr wrap="square">
            <a:spAutoFit/>
          </a:bodyPr>
          <a:lstStyle/>
          <a:p>
            <a:r>
              <a:rPr lang="en-US" sz="900" b="1">
                <a:latin typeface="+mn-ea"/>
              </a:rPr>
              <a:t>&gt; Thử áp khẩu trang sát vào da mặt</a:t>
            </a:r>
            <a:endParaRPr lang="en-US" sz="900" b="1">
              <a:latin typeface="+mn-ea"/>
            </a:endParaRPr>
          </a:p>
        </p:txBody>
      </p:sp>
      <p:sp>
        <p:nvSpPr>
          <p:cNvPr id="27" name="TextBox 26"/>
          <p:cNvSpPr txBox="1"/>
          <p:nvPr/>
        </p:nvSpPr>
        <p:spPr>
          <a:xfrm>
            <a:off x="301354" y="2935221"/>
            <a:ext cx="2175146" cy="368300"/>
          </a:xfrm>
          <a:prstGeom prst="rect">
            <a:avLst/>
          </a:prstGeom>
          <a:noFill/>
        </p:spPr>
        <p:txBody>
          <a:bodyPr wrap="square">
            <a:spAutoFit/>
          </a:bodyPr>
          <a:lstStyle/>
          <a:p>
            <a:r>
              <a:rPr lang="en-US" sz="900" b="1">
                <a:latin typeface="+mn-ea"/>
              </a:rPr>
              <a:t>&gt; Áp dụng từng sản phẩm để kiểm tra và so sánh độ lem dính</a:t>
            </a:r>
            <a:endParaRPr lang="en-US" sz="900" b="1">
              <a:latin typeface="+mn-ea"/>
            </a:endParaRPr>
          </a:p>
        </p:txBody>
      </p:sp>
      <p:grpSp>
        <p:nvGrpSpPr>
          <p:cNvPr id="31" name="그룹 30"/>
          <p:cNvGrpSpPr/>
          <p:nvPr/>
        </p:nvGrpSpPr>
        <p:grpSpPr>
          <a:xfrm>
            <a:off x="5980765" y="3327654"/>
            <a:ext cx="2731244" cy="2279904"/>
            <a:chOff x="5980765" y="3308604"/>
            <a:chExt cx="2731244" cy="2279904"/>
          </a:xfrm>
        </p:grpSpPr>
        <p:pic>
          <p:nvPicPr>
            <p:cNvPr id="23"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765" y="3308604"/>
              <a:ext cx="2673096" cy="2279904"/>
            </a:xfrm>
            <a:prstGeom prst="rect">
              <a:avLst/>
            </a:prstGeom>
          </p:spPr>
        </p:pic>
        <p:sp>
          <p:nvSpPr>
            <p:cNvPr id="28" name="TextBox 27"/>
            <p:cNvSpPr txBox="1"/>
            <p:nvPr/>
          </p:nvSpPr>
          <p:spPr>
            <a:xfrm>
              <a:off x="7648575" y="4943765"/>
              <a:ext cx="1063434" cy="230832"/>
            </a:xfrm>
            <a:prstGeom prst="rect">
              <a:avLst/>
            </a:prstGeom>
            <a:noFill/>
          </p:spPr>
          <p:txBody>
            <a:bodyPr wrap="square">
              <a:spAutoFit/>
            </a:bodyPr>
            <a:lstStyle/>
            <a:p>
              <a:r>
                <a:rPr lang="en-US" sz="900">
                  <a:latin typeface="+mn-ea"/>
                </a:rPr>
                <a:t>Foundation</a:t>
              </a:r>
              <a:endParaRPr lang="en-US" sz="900">
                <a:latin typeface="+mn-ea"/>
              </a:endParaRPr>
            </a:p>
          </p:txBody>
        </p:sp>
        <p:sp>
          <p:nvSpPr>
            <p:cNvPr id="29" name="TextBox 28"/>
            <p:cNvSpPr txBox="1"/>
            <p:nvPr/>
          </p:nvSpPr>
          <p:spPr>
            <a:xfrm>
              <a:off x="6372225" y="4934240"/>
              <a:ext cx="1063434" cy="230832"/>
            </a:xfrm>
            <a:prstGeom prst="rect">
              <a:avLst/>
            </a:prstGeom>
            <a:noFill/>
          </p:spPr>
          <p:txBody>
            <a:bodyPr wrap="square">
              <a:spAutoFit/>
            </a:bodyPr>
            <a:lstStyle/>
            <a:p>
              <a:r>
                <a:rPr lang="en-US" sz="900">
                  <a:latin typeface="+mn-ea"/>
                </a:rPr>
                <a:t>Tone-up cream</a:t>
              </a:r>
              <a:endParaRPr lang="en-US" sz="900">
                <a:latin typeface="+mn-ea"/>
              </a:endParaRPr>
            </a:p>
          </p:txBody>
        </p:sp>
      </p:grpSp>
      <p:sp>
        <p:nvSpPr>
          <p:cNvPr id="30" name="TextBox 29"/>
          <p:cNvSpPr txBox="1"/>
          <p:nvPr/>
        </p:nvSpPr>
        <p:spPr>
          <a:xfrm>
            <a:off x="6006115" y="2935221"/>
            <a:ext cx="1795653" cy="368300"/>
          </a:xfrm>
          <a:prstGeom prst="rect">
            <a:avLst/>
          </a:prstGeom>
          <a:noFill/>
        </p:spPr>
        <p:txBody>
          <a:bodyPr wrap="square">
            <a:spAutoFit/>
          </a:bodyPr>
          <a:lstStyle/>
          <a:p>
            <a:r>
              <a:rPr lang="en-US" sz="900" b="1">
                <a:latin typeface="+mn-ea"/>
              </a:rPr>
              <a:t>&gt;Kết quả vệ độ lem dính vào khẩu trang</a:t>
            </a:r>
            <a:endParaRPr lang="en-US" sz="900" b="1">
              <a:latin typeface="+mn-ea"/>
            </a:endParaRPr>
          </a:p>
        </p:txBody>
      </p:sp>
      <p:sp>
        <p:nvSpPr>
          <p:cNvPr id="32" name="타원 31"/>
          <p:cNvSpPr/>
          <p:nvPr/>
        </p:nvSpPr>
        <p:spPr>
          <a:xfrm>
            <a:off x="7495271" y="3584357"/>
            <a:ext cx="1149858" cy="114985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5" name="직사각형 4"/>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805718" y="1456309"/>
            <a:ext cx="870682" cy="909118"/>
            <a:chOff x="805718" y="1456309"/>
            <a:chExt cx="870682" cy="909118"/>
          </a:xfrm>
        </p:grpSpPr>
        <p:pic>
          <p:nvPicPr>
            <p:cNvPr id="7" name="그림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718" y="1456309"/>
              <a:ext cx="767962" cy="791591"/>
            </a:xfrm>
            <a:prstGeom prst="rect">
              <a:avLst/>
            </a:prstGeom>
          </p:spPr>
        </p:pic>
        <p:sp>
          <p:nvSpPr>
            <p:cNvPr id="8" name="TextBox 7"/>
            <p:cNvSpPr txBox="1"/>
            <p:nvPr/>
          </p:nvSpPr>
          <p:spPr>
            <a:xfrm>
              <a:off x="833373" y="2057650"/>
              <a:ext cx="843027" cy="307777"/>
            </a:xfrm>
            <a:prstGeom prst="rect">
              <a:avLst/>
            </a:prstGeom>
            <a:noFill/>
          </p:spPr>
          <p:txBody>
            <a:bodyPr wrap="square" rtlCol="0">
              <a:spAutoFit/>
            </a:bodyPr>
            <a:lstStyle/>
            <a:p>
              <a:pPr algn="ctr"/>
              <a:r>
                <a:rPr lang="en-US" sz="700" dirty="0">
                  <a:latin typeface="+mn-ea"/>
                  <a:cs typeface="Malgun Gothic Semilight" panose="020B0502040204020203" pitchFamily="50" charset="-127"/>
                </a:rPr>
                <a:t>SPECIAL</a:t>
              </a:r>
              <a:endParaRPr lang="en-US" sz="700" dirty="0">
                <a:latin typeface="+mn-ea"/>
                <a:cs typeface="Malgun Gothic Semilight" panose="020B0502040204020203" pitchFamily="50" charset="-127"/>
              </a:endParaRPr>
            </a:p>
            <a:p>
              <a:r>
                <a:rPr lang="en-US" sz="700" dirty="0">
                  <a:latin typeface="+mn-ea"/>
                  <a:cs typeface="Malgun Gothic Semilight" panose="020B0502040204020203" pitchFamily="50" charset="-127"/>
                </a:rPr>
                <a:t>INGREDIENT</a:t>
              </a:r>
              <a:endParaRPr lang="en-US" sz="700" dirty="0">
                <a:latin typeface="+mn-ea"/>
                <a:cs typeface="Malgun Gothic Semilight" panose="020B0502040204020203" pitchFamily="50" charset="-127"/>
              </a:endParaRPr>
            </a:p>
          </p:txBody>
        </p:sp>
      </p:grpSp>
      <p:sp>
        <p:nvSpPr>
          <p:cNvPr id="9" name="TextBox 8"/>
          <p:cNvSpPr txBox="1"/>
          <p:nvPr/>
        </p:nvSpPr>
        <p:spPr>
          <a:xfrm>
            <a:off x="2105025" y="1638724"/>
            <a:ext cx="5612848" cy="1476375"/>
          </a:xfrm>
          <a:prstGeom prst="rect">
            <a:avLst/>
          </a:prstGeom>
          <a:noFill/>
        </p:spPr>
        <p:txBody>
          <a:bodyPr wrap="square">
            <a:spAutoFit/>
          </a:bodyPr>
          <a:lstStyle/>
          <a:p>
            <a:pPr lvl="0">
              <a:lnSpc>
                <a:spcPct val="150000"/>
              </a:lnSpc>
              <a:defRPr/>
            </a:pPr>
            <a:r>
              <a:rPr lang="en-US" sz="1000" b="1" dirty="0">
                <a:solidFill>
                  <a:prstClr val="black">
                    <a:lumMod val="75000"/>
                    <a:lumOff val="25000"/>
                  </a:prstClr>
                </a:solidFill>
                <a:latin typeface="+mn-ea"/>
              </a:rPr>
              <a:t>Chiết xuất từ ​​quả Prunus Persica (Đào)</a:t>
            </a:r>
            <a:endParaRPr lang="en-US" sz="1000" b="1" dirty="0">
              <a:solidFill>
                <a:prstClr val="black">
                  <a:lumMod val="75000"/>
                  <a:lumOff val="25000"/>
                </a:prstClr>
              </a:solidFill>
              <a:latin typeface="+mn-ea"/>
            </a:endParaRPr>
          </a:p>
          <a:p>
            <a:pPr lvl="0">
              <a:lnSpc>
                <a:spcPct val="150000"/>
              </a:lnSpc>
              <a:defRPr/>
            </a:pPr>
            <a:endParaRPr lang="en-US" sz="1000" b="1" dirty="0">
              <a:solidFill>
                <a:prstClr val="black">
                  <a:lumMod val="75000"/>
                  <a:lumOff val="25000"/>
                </a:prstClr>
              </a:solidFill>
              <a:latin typeface="+mn-ea"/>
            </a:endParaRPr>
          </a:p>
          <a:p>
            <a:pPr marL="171450" lvl="0" indent="-171450">
              <a:lnSpc>
                <a:spcPct val="150000"/>
              </a:lnSpc>
              <a:buFont typeface="Arial" panose="020B0604020202020204" pitchFamily="34" charset="0"/>
              <a:buChar char="•"/>
              <a:defRPr/>
            </a:pPr>
            <a:r>
              <a:rPr lang="en-US" sz="1000" dirty="0">
                <a:solidFill>
                  <a:prstClr val="black">
                    <a:lumMod val="75000"/>
                    <a:lumOff val="25000"/>
                  </a:prstClr>
                </a:solidFill>
                <a:latin typeface="+mn-ea"/>
              </a:rPr>
              <a:t>Tác dụng làm sáng da: Ức chế sản sinh enzym tyrosinase</a:t>
            </a:r>
            <a:endParaRPr lang="en-US" sz="1000" dirty="0">
              <a:solidFill>
                <a:prstClr val="black">
                  <a:lumMod val="75000"/>
                  <a:lumOff val="25000"/>
                </a:prstClr>
              </a:solidFill>
              <a:latin typeface="+mn-ea"/>
            </a:endParaRPr>
          </a:p>
          <a:p>
            <a:pPr marL="171450" lvl="0" indent="-171450">
              <a:lnSpc>
                <a:spcPct val="150000"/>
              </a:lnSpc>
              <a:buFont typeface="Arial" panose="020B0604020202020204" pitchFamily="34" charset="0"/>
              <a:buChar char="•"/>
              <a:defRPr/>
            </a:pPr>
            <a:r>
              <a:rPr lang="en-US" sz="1000" dirty="0">
                <a:solidFill>
                  <a:prstClr val="black">
                    <a:lumMod val="75000"/>
                    <a:lumOff val="25000"/>
                  </a:prstClr>
                </a:solidFill>
                <a:latin typeface="+mn-ea"/>
              </a:rPr>
              <a:t>Tác dụng chống lão hóa: Ức chế tạo ra các gốc tự do với hoạt tính chống oxy hóa</a:t>
            </a:r>
            <a:endParaRPr lang="en-US" sz="1000" dirty="0">
              <a:solidFill>
                <a:prstClr val="black">
                  <a:lumMod val="75000"/>
                  <a:lumOff val="25000"/>
                </a:prstClr>
              </a:solidFill>
              <a:latin typeface="+mn-ea"/>
            </a:endParaRPr>
          </a:p>
          <a:p>
            <a:pPr marL="171450" lvl="0" indent="-171450">
              <a:lnSpc>
                <a:spcPct val="150000"/>
              </a:lnSpc>
              <a:buFont typeface="Arial" panose="020B0604020202020204" pitchFamily="34" charset="0"/>
              <a:buChar char="•"/>
              <a:defRPr/>
            </a:pPr>
            <a:r>
              <a:rPr lang="en-US" sz="1000" dirty="0">
                <a:solidFill>
                  <a:prstClr val="black">
                    <a:lumMod val="75000"/>
                    <a:lumOff val="25000"/>
                  </a:prstClr>
                </a:solidFill>
                <a:latin typeface="+mn-ea"/>
              </a:rPr>
              <a:t>Giàu saccharide, vitamin, pectin và khoáng chất, giúp phục hồi làn da bị thiếu sức sống</a:t>
            </a:r>
            <a:endParaRPr lang="en-US" sz="1000" dirty="0">
              <a:solidFill>
                <a:prstClr val="black">
                  <a:lumMod val="75000"/>
                  <a:lumOff val="25000"/>
                </a:prstClr>
              </a:solidFill>
              <a:latin typeface="+mn-ea"/>
            </a:endParaRPr>
          </a:p>
          <a:p>
            <a:pPr marL="171450" lvl="0" indent="-171450">
              <a:lnSpc>
                <a:spcPct val="150000"/>
              </a:lnSpc>
              <a:buFont typeface="Arial" panose="020B0604020202020204" pitchFamily="34" charset="0"/>
              <a:buChar char="•"/>
              <a:defRPr/>
            </a:pPr>
            <a:r>
              <a:rPr lang="en-US" sz="1000" dirty="0">
                <a:solidFill>
                  <a:prstClr val="black">
                    <a:lumMod val="75000"/>
                    <a:lumOff val="25000"/>
                  </a:prstClr>
                </a:solidFill>
                <a:latin typeface="+mn-ea"/>
              </a:rPr>
              <a:t>Giàu độ ẩm giúp giữ ẩm cho da</a:t>
            </a:r>
            <a:endParaRPr lang="en-US" sz="1000" dirty="0">
              <a:solidFill>
                <a:prstClr val="black">
                  <a:lumMod val="75000"/>
                  <a:lumOff val="25000"/>
                </a:prstClr>
              </a:solidFill>
              <a:latin typeface="+mn-ea"/>
            </a:endParaRPr>
          </a:p>
        </p:txBody>
      </p:sp>
      <p:sp>
        <p:nvSpPr>
          <p:cNvPr id="10" name="TextBox 9"/>
          <p:cNvSpPr txBox="1"/>
          <p:nvPr/>
        </p:nvSpPr>
        <p:spPr>
          <a:xfrm>
            <a:off x="2105024" y="3858049"/>
            <a:ext cx="6581775" cy="1360805"/>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kumimoji="0" lang="en-US" sz="1000" b="1" i="0" u="none" strike="noStrike" cap="none" normalizeH="0" baseline="0" noProof="0" dirty="0">
                <a:ln>
                  <a:noFill/>
                </a:ln>
                <a:solidFill>
                  <a:prstClr val="black">
                    <a:lumMod val="75000"/>
                    <a:lumOff val="25000"/>
                  </a:prstClr>
                </a:solidFill>
                <a:uLnTx/>
                <a:uFillTx/>
                <a:latin typeface="+mn-ea"/>
                <a:cs typeface="+mn-cs"/>
              </a:rPr>
              <a:t>Niacinamide</a:t>
            </a:r>
            <a:endParaRPr kumimoji="0" lang="en-US" sz="1000" b="1" i="0" u="none" strike="noStrike" cap="none" normalizeH="0" baseline="0" noProof="0" dirty="0">
              <a:ln>
                <a:noFill/>
              </a:ln>
              <a:solidFill>
                <a:prstClr val="black">
                  <a:lumMod val="75000"/>
                  <a:lumOff val="25000"/>
                </a:prstClr>
              </a:solidFill>
              <a:uLnTx/>
              <a:uFillTx/>
              <a:latin typeface="+mn-ea"/>
              <a:cs typeface="+mn-cs"/>
            </a:endParaRPr>
          </a:p>
          <a:p>
            <a:pPr marR="0" lvl="0" algn="l" defTabSz="457200" rtl="0" eaLnBrk="1" fontAlgn="auto" latinLnBrk="0" hangingPunct="1">
              <a:lnSpc>
                <a:spcPct val="150000"/>
              </a:lnSpc>
              <a:spcBef>
                <a:spcPts val="0"/>
              </a:spcBef>
              <a:spcAft>
                <a:spcPts val="0"/>
              </a:spcAft>
              <a:buClrTx/>
              <a:buSzTx/>
              <a:defRPr/>
            </a:pPr>
            <a:r>
              <a:rPr lang="en-US" sz="900" dirty="0">
                <a:solidFill>
                  <a:schemeClr val="tx1">
                    <a:lumMod val="85000"/>
                    <a:lumOff val="15000"/>
                  </a:schemeClr>
                </a:solidFill>
                <a:latin typeface="+mn-ea"/>
              </a:rPr>
              <a:t>Thành phần giúp làm sáng (dẫn xuất Vitamin B3)</a:t>
            </a:r>
            <a:endParaRPr lang="en-US" sz="900" dirty="0">
              <a:solidFill>
                <a:schemeClr val="tx1">
                  <a:lumMod val="85000"/>
                  <a:lumOff val="15000"/>
                </a:schemeClr>
              </a:solidFill>
              <a:latin typeface="+mn-ea"/>
            </a:endParaRPr>
          </a:p>
          <a:p>
            <a:pPr marR="0" lvl="0" algn="l" defTabSz="457200" rtl="0" eaLnBrk="1" fontAlgn="auto" latinLnBrk="0" hangingPunct="1">
              <a:lnSpc>
                <a:spcPct val="150000"/>
              </a:lnSpc>
              <a:spcBef>
                <a:spcPts val="0"/>
              </a:spcBef>
              <a:spcAft>
                <a:spcPts val="0"/>
              </a:spcAft>
              <a:buClrTx/>
              <a:buSzTx/>
              <a:defRPr/>
            </a:pPr>
            <a:endParaRPr lang="en-US" sz="900" dirty="0">
              <a:solidFill>
                <a:schemeClr val="tx1">
                  <a:lumMod val="85000"/>
                  <a:lumOff val="15000"/>
                </a:scheme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dirty="0">
                <a:solidFill>
                  <a:prstClr val="black">
                    <a:lumMod val="75000"/>
                    <a:lumOff val="25000"/>
                  </a:prstClr>
                </a:solidFill>
                <a:latin typeface="+mn-ea"/>
              </a:rPr>
              <a:t>Cải thiện tông màu da, ức chế mọi rắc rối của da, tác dụng làm sáng, cải thiện hàng rào bảo vệ da</a:t>
            </a:r>
            <a:endParaRPr lang="en-US" sz="900" dirty="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dirty="0">
                <a:solidFill>
                  <a:prstClr val="black">
                    <a:lumMod val="75000"/>
                    <a:lumOff val="25000"/>
                  </a:prstClr>
                </a:solidFill>
                <a:latin typeface="+mn-ea"/>
              </a:rPr>
              <a:t>Vì nó ngăn chặn đường đi mà melanin di chuyển đến bề mặt da, khi nó được thoa lên những vùng sắp hình thành sẹo hoặc đốm hoặc những vùng tiếp xúc nhiều với tia UV, nó sẽ ngăn chúng hình thành vết thâm.</a:t>
            </a:r>
            <a:endParaRPr lang="en-US" sz="900" dirty="0">
              <a:solidFill>
                <a:prstClr val="black">
                  <a:lumMod val="75000"/>
                  <a:lumOff val="25000"/>
                </a:prstClr>
              </a:solidFill>
              <a:latin typeface="+mn-ea"/>
            </a:endParaRPr>
          </a:p>
        </p:txBody>
      </p:sp>
      <p:grpSp>
        <p:nvGrpSpPr>
          <p:cNvPr id="11" name="그룹 10"/>
          <p:cNvGrpSpPr/>
          <p:nvPr/>
        </p:nvGrpSpPr>
        <p:grpSpPr>
          <a:xfrm>
            <a:off x="805718" y="3675634"/>
            <a:ext cx="795617" cy="909118"/>
            <a:chOff x="805718" y="1456309"/>
            <a:chExt cx="795617" cy="909118"/>
          </a:xfrm>
        </p:grpSpPr>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718" y="1456309"/>
              <a:ext cx="767962" cy="791591"/>
            </a:xfrm>
            <a:prstGeom prst="rect">
              <a:avLst/>
            </a:prstGeom>
          </p:spPr>
        </p:pic>
        <p:sp>
          <p:nvSpPr>
            <p:cNvPr id="13" name="TextBox 12"/>
            <p:cNvSpPr txBox="1"/>
            <p:nvPr/>
          </p:nvSpPr>
          <p:spPr>
            <a:xfrm>
              <a:off x="833373" y="2057650"/>
              <a:ext cx="767962" cy="307777"/>
            </a:xfrm>
            <a:prstGeom prst="rect">
              <a:avLst/>
            </a:prstGeom>
            <a:noFill/>
          </p:spPr>
          <p:txBody>
            <a:bodyPr wrap="square" rtlCol="0">
              <a:spAutoFit/>
            </a:bodyPr>
            <a:lstStyle/>
            <a:p>
              <a:pPr algn="ctr"/>
              <a:r>
                <a:rPr lang="en-US" sz="700" dirty="0">
                  <a:latin typeface="+mn-ea"/>
                  <a:cs typeface="Malgun Gothic Semilight" panose="020B0502040204020203" pitchFamily="50" charset="-127"/>
                </a:rPr>
                <a:t>SPECIAL</a:t>
              </a:r>
              <a:endParaRPr lang="en-US" sz="700" dirty="0">
                <a:latin typeface="+mn-ea"/>
                <a:cs typeface="Malgun Gothic Semilight" panose="020B0502040204020203" pitchFamily="50" charset="-127"/>
              </a:endParaRPr>
            </a:p>
            <a:p>
              <a:r>
                <a:rPr lang="en-US" sz="700" dirty="0">
                  <a:latin typeface="+mn-ea"/>
                  <a:cs typeface="Malgun Gothic Semilight" panose="020B0502040204020203" pitchFamily="50" charset="-127"/>
                </a:rPr>
                <a:t>INGREDIENT</a:t>
              </a:r>
              <a:endParaRPr lang="en-US" sz="700" dirty="0">
                <a:latin typeface="+mn-ea"/>
                <a:cs typeface="Malgun Gothic Semilight" panose="020B0502040204020203" pitchFamily="50" charset="-127"/>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5" name="직사각형 4"/>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805718" y="1456309"/>
            <a:ext cx="795617" cy="909118"/>
            <a:chOff x="805718" y="1456309"/>
            <a:chExt cx="795617" cy="909118"/>
          </a:xfrm>
        </p:grpSpPr>
        <p:pic>
          <p:nvPicPr>
            <p:cNvPr id="7" name="그림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718" y="1456309"/>
              <a:ext cx="767962" cy="791591"/>
            </a:xfrm>
            <a:prstGeom prst="rect">
              <a:avLst/>
            </a:prstGeom>
          </p:spPr>
        </p:pic>
        <p:sp>
          <p:nvSpPr>
            <p:cNvPr id="8" name="TextBox 7"/>
            <p:cNvSpPr txBox="1"/>
            <p:nvPr/>
          </p:nvSpPr>
          <p:spPr>
            <a:xfrm>
              <a:off x="833373" y="2057650"/>
              <a:ext cx="767962" cy="307777"/>
            </a:xfrm>
            <a:prstGeom prst="rect">
              <a:avLst/>
            </a:prstGeom>
            <a:noFill/>
          </p:spPr>
          <p:txBody>
            <a:bodyPr wrap="square" rtlCol="0">
              <a:spAutoFit/>
            </a:bodyPr>
            <a:lstStyle/>
            <a:p>
              <a:pPr algn="ctr"/>
              <a:r>
                <a:rPr lang="en-US" sz="700" dirty="0">
                  <a:latin typeface="+mn-ea"/>
                  <a:cs typeface="Malgun Gothic Semilight" panose="020B0502040204020203" pitchFamily="50" charset="-127"/>
                </a:rPr>
                <a:t>SPECIAL</a:t>
              </a:r>
              <a:endParaRPr lang="en-US" sz="700" dirty="0">
                <a:latin typeface="+mn-ea"/>
                <a:cs typeface="Malgun Gothic Semilight" panose="020B0502040204020203" pitchFamily="50" charset="-127"/>
              </a:endParaRPr>
            </a:p>
            <a:p>
              <a:r>
                <a:rPr lang="en-US" sz="700" dirty="0">
                  <a:latin typeface="+mn-ea"/>
                  <a:cs typeface="Malgun Gothic Semilight" panose="020B0502040204020203" pitchFamily="50" charset="-127"/>
                </a:rPr>
                <a:t>INGREDIENT</a:t>
              </a:r>
              <a:endParaRPr lang="en-US" sz="700" dirty="0">
                <a:latin typeface="+mn-ea"/>
                <a:cs typeface="Malgun Gothic Semilight" panose="020B0502040204020203" pitchFamily="50" charset="-127"/>
              </a:endParaRPr>
            </a:p>
          </p:txBody>
        </p:sp>
      </p:grpSp>
      <p:sp>
        <p:nvSpPr>
          <p:cNvPr id="14" name="TextBox 13"/>
          <p:cNvSpPr txBox="1"/>
          <p:nvPr/>
        </p:nvSpPr>
        <p:spPr>
          <a:xfrm>
            <a:off x="2105024" y="1638724"/>
            <a:ext cx="6581775" cy="260731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kumimoji="0" lang="en-US" sz="1000" b="1" i="0" u="none" strike="noStrike" cap="none" normalizeH="0" baseline="0" noProof="0" dirty="0">
                <a:ln>
                  <a:noFill/>
                </a:ln>
                <a:solidFill>
                  <a:prstClr val="black">
                    <a:lumMod val="75000"/>
                    <a:lumOff val="25000"/>
                  </a:prstClr>
                </a:solidFill>
                <a:uLnTx/>
                <a:uFillTx/>
                <a:latin typeface="+mn-ea"/>
                <a:cs typeface="+mn-cs"/>
              </a:rPr>
              <a:t>Panthenol</a:t>
            </a:r>
            <a:endParaRPr kumimoji="0" lang="en-US" sz="1000" b="1" i="0" u="none" strike="noStrike" cap="none" normalizeH="0" baseline="0" noProof="0" dirty="0">
              <a:ln>
                <a:noFill/>
              </a:ln>
              <a:solidFill>
                <a:prstClr val="black">
                  <a:lumMod val="75000"/>
                  <a:lumOff val="25000"/>
                </a:prstClr>
              </a:solidFill>
              <a:uLnTx/>
              <a:uFillTx/>
              <a:latin typeface="+mn-ea"/>
              <a:cs typeface="+mn-cs"/>
            </a:endParaRPr>
          </a:p>
          <a:p>
            <a:pPr marR="0" lvl="0" algn="l" defTabSz="457200" rtl="0" eaLnBrk="1" fontAlgn="auto" latinLnBrk="0" hangingPunct="1">
              <a:lnSpc>
                <a:spcPct val="150000"/>
              </a:lnSpc>
              <a:spcBef>
                <a:spcPts val="0"/>
              </a:spcBef>
              <a:spcAft>
                <a:spcPts val="0"/>
              </a:spcAft>
              <a:buClrTx/>
              <a:buSzTx/>
              <a:defRPr/>
            </a:pPr>
            <a:r>
              <a:rPr lang="en-US" sz="900" dirty="0">
                <a:solidFill>
                  <a:schemeClr val="tx1">
                    <a:lumMod val="85000"/>
                    <a:lumOff val="15000"/>
                  </a:schemeClr>
                </a:solidFill>
                <a:latin typeface="+mn-ea"/>
              </a:rPr>
              <a:t>Giúp tăng cường hàng rào bảo vệ da</a:t>
            </a:r>
            <a:endParaRPr lang="en-US" sz="900" dirty="0">
              <a:solidFill>
                <a:schemeClr val="tx1">
                  <a:lumMod val="85000"/>
                  <a:lumOff val="15000"/>
                </a:scheme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schemeClr val="tx1">
                    <a:lumMod val="85000"/>
                    <a:lumOff val="15000"/>
                  </a:schemeClr>
                </a:solidFill>
                <a:latin typeface="+mn-ea"/>
              </a:rPr>
              <a:t>Khi được hấp thụ vào da, nó chuyển hóa thành chất gọi là vitamin B5, có đặc tính liên kết độ ẩm, đóng vai trò như một chất dưỡng ẩm tuyệt vời</a:t>
            </a:r>
            <a:endParaRPr lang="en-US" sz="900" dirty="0">
              <a:solidFill>
                <a:schemeClr val="tx1">
                  <a:lumMod val="85000"/>
                  <a:lumOff val="15000"/>
                </a:schemeClr>
              </a:solidFill>
              <a:latin typeface="+mn-ea"/>
            </a:endParaRPr>
          </a:p>
          <a:p>
            <a:pPr marR="0" lvl="0" algn="l" defTabSz="457200" rtl="0" eaLnBrk="1" fontAlgn="auto" latinLnBrk="0" hangingPunct="1">
              <a:lnSpc>
                <a:spcPct val="150000"/>
              </a:lnSpc>
              <a:spcBef>
                <a:spcPts val="0"/>
              </a:spcBef>
              <a:spcAft>
                <a:spcPts val="0"/>
              </a:spcAft>
              <a:buClrTx/>
              <a:buSzTx/>
              <a:defRPr/>
            </a:pPr>
            <a:endParaRPr lang="ko-KR" altLang="en-US" sz="900" dirty="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a:solidFill>
                  <a:prstClr val="black">
                    <a:lumMod val="75000"/>
                    <a:lumOff val="25000"/>
                  </a:prstClr>
                </a:solidFill>
                <a:latin typeface="+mn-ea"/>
              </a:rPr>
              <a:t>Tăng cường hàng rào bảo vệ da bằng cách giảm TEWL (Mất nước qua da)</a:t>
            </a: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a:solidFill>
                  <a:prstClr val="black">
                    <a:lumMod val="75000"/>
                    <a:lumOff val="25000"/>
                  </a:prstClr>
                </a:solidFill>
                <a:latin typeface="+mn-ea"/>
              </a:rPr>
              <a:t>Tăng cường cung cấp độ ẩm cho lớp sừng bằng cách tạo ra hiệu quả dưỡng ẩm lâu dài cho da</a:t>
            </a: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a:solidFill>
                  <a:prstClr val="black">
                    <a:lumMod val="75000"/>
                    <a:lumOff val="25000"/>
                  </a:prstClr>
                </a:solidFill>
                <a:latin typeface="+mn-ea"/>
              </a:rPr>
              <a:t>Cải thiện các triệu chứng của da nhạy cảm: khô ráp, sần sùi, ngứa ngáy</a:t>
            </a: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lang="en-US" sz="900">
              <a:solidFill>
                <a:prstClr val="black">
                  <a:lumMod val="75000"/>
                  <a:lumOff val="25000"/>
                </a:prstClr>
              </a:solidFill>
              <a:latin typeface="+mn-ea"/>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lang="en-US" sz="900">
                <a:solidFill>
                  <a:prstClr val="black">
                    <a:lumMod val="75000"/>
                    <a:lumOff val="25000"/>
                  </a:prstClr>
                </a:solidFill>
                <a:latin typeface="+mn-ea"/>
              </a:rPr>
              <a:t>Tăng tốc chữa lành vết thương</a:t>
            </a:r>
            <a:endParaRPr lang="en-US" sz="900">
              <a:solidFill>
                <a:prstClr val="black">
                  <a:lumMod val="75000"/>
                  <a:lumOff val="25000"/>
                </a:prstClr>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5" name="직사각형 4"/>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805718" y="1456309"/>
            <a:ext cx="767962" cy="909118"/>
            <a:chOff x="805718" y="1456309"/>
            <a:chExt cx="767962" cy="909118"/>
          </a:xfrm>
        </p:grpSpPr>
        <p:pic>
          <p:nvPicPr>
            <p:cNvPr id="7" name="그림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718" y="1456309"/>
              <a:ext cx="767962" cy="791591"/>
            </a:xfrm>
            <a:prstGeom prst="rect">
              <a:avLst/>
            </a:prstGeom>
          </p:spPr>
        </p:pic>
        <p:sp>
          <p:nvSpPr>
            <p:cNvPr id="8" name="TextBox 7"/>
            <p:cNvSpPr txBox="1"/>
            <p:nvPr/>
          </p:nvSpPr>
          <p:spPr>
            <a:xfrm>
              <a:off x="833373" y="2057650"/>
              <a:ext cx="740307" cy="307777"/>
            </a:xfrm>
            <a:prstGeom prst="rect">
              <a:avLst/>
            </a:prstGeom>
            <a:noFill/>
          </p:spPr>
          <p:txBody>
            <a:bodyPr wrap="square" rtlCol="0">
              <a:spAutoFit/>
            </a:bodyPr>
            <a:lstStyle/>
            <a:p>
              <a:pPr algn="ctr"/>
              <a:r>
                <a:rPr lang="en-US" sz="700" dirty="0">
                  <a:latin typeface="+mn-ea"/>
                  <a:cs typeface="Malgun Gothic Semilight" panose="020B0502040204020203" pitchFamily="50" charset="-127"/>
                </a:rPr>
                <a:t>SPECIAL</a:t>
              </a:r>
              <a:endParaRPr lang="en-US" sz="700" dirty="0">
                <a:latin typeface="+mn-ea"/>
                <a:cs typeface="Malgun Gothic Semilight" panose="020B0502040204020203" pitchFamily="50" charset="-127"/>
              </a:endParaRPr>
            </a:p>
            <a:p>
              <a:r>
                <a:rPr lang="en-US" sz="700" dirty="0">
                  <a:latin typeface="+mn-ea"/>
                  <a:cs typeface="Malgun Gothic Semilight" panose="020B0502040204020203" pitchFamily="50" charset="-127"/>
                </a:rPr>
                <a:t>INGREDIENT</a:t>
              </a:r>
              <a:endParaRPr lang="en-US" sz="700" dirty="0">
                <a:latin typeface="+mn-ea"/>
                <a:cs typeface="Malgun Gothic Semilight" panose="020B0502040204020203" pitchFamily="50" charset="-127"/>
              </a:endParaRPr>
            </a:p>
          </p:txBody>
        </p:sp>
      </p:grpSp>
      <p:sp>
        <p:nvSpPr>
          <p:cNvPr id="14" name="TextBox 13"/>
          <p:cNvSpPr txBox="1"/>
          <p:nvPr/>
        </p:nvSpPr>
        <p:spPr>
          <a:xfrm>
            <a:off x="2105024" y="1638724"/>
            <a:ext cx="6581775" cy="737235"/>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kumimoji="0" lang="en-US" sz="1000" b="1" i="0" u="none" strike="noStrike" cap="none" normalizeH="0" baseline="0" noProof="0" dirty="0">
                <a:ln>
                  <a:noFill/>
                </a:ln>
                <a:solidFill>
                  <a:prstClr val="black">
                    <a:lumMod val="75000"/>
                    <a:lumOff val="25000"/>
                  </a:prstClr>
                </a:solidFill>
                <a:uLnTx/>
                <a:uFillTx/>
                <a:latin typeface="+mn-ea"/>
                <a:cs typeface="+mn-cs"/>
              </a:rPr>
              <a:t>Phức hợp thảo mộc </a:t>
            </a:r>
            <a:r>
              <a:rPr lang="en-US" sz="1000" b="1" dirty="0">
                <a:solidFill>
                  <a:prstClr val="black">
                    <a:lumMod val="75000"/>
                    <a:lumOff val="25000"/>
                  </a:prstClr>
                </a:solidFill>
                <a:latin typeface="+mn-ea"/>
                <a:cs typeface="+mn-cs"/>
              </a:rPr>
              <a:t>(GREENOL</a:t>
            </a:r>
            <a:r>
              <a:rPr kumimoji="0" lang="en-US" sz="1000" b="1" i="0" u="none" strike="noStrike" cap="none" normalizeH="0" baseline="0" noProof="0" dirty="0">
                <a:ln>
                  <a:noFill/>
                </a:ln>
                <a:solidFill>
                  <a:prstClr val="black">
                    <a:lumMod val="75000"/>
                    <a:lumOff val="25000"/>
                  </a:prstClr>
                </a:solidFill>
                <a:uLnTx/>
                <a:uFillTx/>
                <a:latin typeface="+mn-ea"/>
                <a:cs typeface="+mn-cs"/>
              </a:rPr>
              <a:t>)</a:t>
            </a:r>
            <a:endParaRPr kumimoji="0" lang="en-US" sz="1000" b="1" i="0" u="none" strike="noStrike" cap="none" normalizeH="0" baseline="0" noProof="0" dirty="0">
              <a:ln>
                <a:noFill/>
              </a:ln>
              <a:solidFill>
                <a:prstClr val="black">
                  <a:lumMod val="75000"/>
                  <a:lumOff val="25000"/>
                </a:prstClr>
              </a:solidFill>
              <a:uLnTx/>
              <a:uFillTx/>
              <a:latin typeface="+mn-ea"/>
              <a:cs typeface="+mn-cs"/>
            </a:endParaRPr>
          </a:p>
          <a:p>
            <a:pPr marR="0" lvl="0" algn="l" defTabSz="457200" rtl="0" eaLnBrk="1" fontAlgn="auto" latinLnBrk="0" hangingPunct="1">
              <a:lnSpc>
                <a:spcPct val="150000"/>
              </a:lnSpc>
              <a:spcBef>
                <a:spcPts val="0"/>
              </a:spcBef>
              <a:spcAft>
                <a:spcPts val="0"/>
              </a:spcAft>
              <a:buClrTx/>
              <a:buSzTx/>
              <a:defRPr/>
            </a:pPr>
            <a:r>
              <a:rPr lang="en-US" sz="900" dirty="0">
                <a:solidFill>
                  <a:schemeClr val="tx1">
                    <a:lumMod val="85000"/>
                    <a:lumOff val="15000"/>
                  </a:schemeClr>
                </a:solidFill>
                <a:latin typeface="+mn-ea"/>
              </a:rPr>
              <a:t>Chiết xuất tự nhiên làm giàu với 6 loại thảo mộc có tác dụng chống oxy hóa tuyệt vời, giúp dưỡng da</a:t>
            </a:r>
            <a:endParaRPr lang="en-US" sz="900" dirty="0">
              <a:solidFill>
                <a:schemeClr val="tx1">
                  <a:lumMod val="85000"/>
                  <a:lumOff val="15000"/>
                </a:scheme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schemeClr val="tx1">
                    <a:lumMod val="85000"/>
                    <a:lumOff val="15000"/>
                  </a:schemeClr>
                </a:solidFill>
                <a:latin typeface="+mn-ea"/>
              </a:rPr>
              <a:t>Làm dịu da chống lại phản ứng viêm, bảo vệ da bị tổn thương và giúp giảm viêm</a:t>
            </a:r>
            <a:endParaRPr lang="en-US" sz="900" dirty="0">
              <a:solidFill>
                <a:schemeClr val="tx1">
                  <a:lumMod val="85000"/>
                  <a:lumOff val="15000"/>
                </a:schemeClr>
              </a:solidFill>
              <a:latin typeface="+mn-ea"/>
            </a:endParaRPr>
          </a:p>
        </p:txBody>
      </p:sp>
      <p:pic>
        <p:nvPicPr>
          <p:cNvPr id="9" name="그림 8"/>
          <p:cNvPicPr>
            <a:picLocks noChangeAspect="1"/>
          </p:cNvPicPr>
          <p:nvPr/>
        </p:nvPicPr>
        <p:blipFill>
          <a:blip r:embed="rId2"/>
          <a:stretch>
            <a:fillRect/>
          </a:stretch>
        </p:blipFill>
        <p:spPr>
          <a:xfrm>
            <a:off x="5865807" y="2581274"/>
            <a:ext cx="2706128" cy="3785503"/>
          </a:xfrm>
          <a:prstGeom prst="rect">
            <a:avLst/>
          </a:prstGeom>
        </p:spPr>
      </p:pic>
      <p:pic>
        <p:nvPicPr>
          <p:cNvPr id="3" name="그림 2"/>
          <p:cNvPicPr>
            <a:picLocks noChangeAspect="1"/>
          </p:cNvPicPr>
          <p:nvPr/>
        </p:nvPicPr>
        <p:blipFill>
          <a:blip r:embed="rId3"/>
          <a:stretch>
            <a:fillRect/>
          </a:stretch>
        </p:blipFill>
        <p:spPr>
          <a:xfrm>
            <a:off x="2051863" y="2517346"/>
            <a:ext cx="3303018" cy="36659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063" y="679153"/>
            <a:ext cx="5120375" cy="553998"/>
          </a:xfrm>
          <a:prstGeom prst="rect">
            <a:avLst/>
          </a:prstGeom>
          <a:noFill/>
        </p:spPr>
        <p:txBody>
          <a:bodyPr wrap="square" rtlCol="0">
            <a:spAutoFit/>
          </a:bodyPr>
          <a:lstStyle/>
          <a:p>
            <a:r>
              <a:rPr lang="en-US" sz="2000" dirty="0">
                <a:latin typeface="+mj-ea"/>
                <a:ea typeface="+mj-ea"/>
              </a:rPr>
              <a:t>Peach Beam Real tone-up cream </a:t>
            </a:r>
            <a:r>
              <a:rPr lang="en-US" sz="2000" dirty="0">
                <a:solidFill>
                  <a:schemeClr val="accent1"/>
                </a:solidFill>
                <a:latin typeface="+mj-ea"/>
                <a:ea typeface="+mj-ea"/>
              </a:rPr>
              <a:t>FAQs</a:t>
            </a:r>
            <a:endParaRPr lang="en-US" sz="2000" dirty="0">
              <a:solidFill>
                <a:schemeClr val="accent1"/>
              </a:solidFill>
              <a:latin typeface="+mj-ea"/>
              <a:ea typeface="+mj-ea"/>
            </a:endParaRPr>
          </a:p>
          <a:p>
            <a:r>
              <a:rPr lang="en-US" sz="1000" dirty="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dirty="0">
              <a:gradFill>
                <a:gsLst>
                  <a:gs pos="0">
                    <a:schemeClr val="tx1">
                      <a:lumMod val="75000"/>
                      <a:lumOff val="25000"/>
                    </a:schemeClr>
                  </a:gs>
                  <a:gs pos="100000">
                    <a:schemeClr val="tx1">
                      <a:lumMod val="75000"/>
                      <a:lumOff val="25000"/>
                    </a:schemeClr>
                  </a:gs>
                </a:gsLst>
                <a:lin ang="5400000" scaled="1"/>
              </a:gradFill>
            </a:endParaRPr>
          </a:p>
        </p:txBody>
      </p:sp>
      <p:sp>
        <p:nvSpPr>
          <p:cNvPr id="5" name="직사각형 4"/>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812665" y="1770916"/>
            <a:ext cx="740908" cy="490567"/>
            <a:chOff x="436466" y="1714488"/>
            <a:chExt cx="740908" cy="490567"/>
          </a:xfrm>
        </p:grpSpPr>
        <p:pic>
          <p:nvPicPr>
            <p:cNvPr id="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7"/>
            <p:cNvSpPr/>
            <p:nvPr/>
          </p:nvSpPr>
          <p:spPr>
            <a:xfrm>
              <a:off x="436466"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9" name="TextBox 8"/>
          <p:cNvSpPr txBox="1"/>
          <p:nvPr/>
        </p:nvSpPr>
        <p:spPr>
          <a:xfrm>
            <a:off x="2105025" y="1638724"/>
            <a:ext cx="6762138" cy="521589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1. Nên sử dụng sản phẩm ở bước nào?</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Nên sử dụng ở bước chăm sóc da cuối cùng và trước khi thoa kem chống nắng.</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2. Hiệu ứng nâng tông kéo dài trong bao lâu?</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Thời gian bám màu kéo dài trong nhiều giờ tùy thuộc vào tình trạng da và tình trạng hoạt động, nhưng đối với trường hợp thông thường khi bạn không rửa lại bằng nước hoặc đổ mồ hôi, nó thường kéo dài trong 8 giờ.</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3. Sản phẩm có hiệu quả trong việc cải thiện tông da không?</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Là mỹ phẩm có chức năng cải thiện tông da được chứng nhận bởi MFDS,</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Sản phẩm không chỉ mang lại hiệu quả làm sáng tức thì mà còn mang lại hiệu quả làm sáng toàn bộ khuôn mặt sau khi sử dụng được một thời gian ổn định.</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4. Làm thể nào để tẩy trang? </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Nó là một sản phẩm chăm sóc da cơ bản có thể được rửa sạch bằng cách làm sạch sơ bộ với dung dịch tẩy trang hoặc nước rửa mặt.</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5. Tôi có thể để nguyên lớp toneup khi đi ngủ không?</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Nó là một sản phẩm chăm sóc da cơ bản giống như một loại toner và dưỡng chất. Nó là một sản phẩm ít gây kích ứng có chứa panthenol và phức hợp thảo mộc, vì vậy bạn có thể để nguyên lớp toneup trong khi ngủ. Tuy nhiên, sản phẩm này là dạng kem có tác dụng lên tone tức thì và được rất nhiều khách hàng của chúng tôi sử dụng khi đi ra ngoài.</a:t>
            </a:r>
            <a:r>
              <a:rPr lang="en-US" sz="900" dirty="0">
                <a:solidFill>
                  <a:prstClr val="black">
                    <a:lumMod val="75000"/>
                    <a:lumOff val="25000"/>
                  </a:prstClr>
                </a:solidFill>
                <a:latin typeface="+mn-ea"/>
                <a:sym typeface="Wingdings" panose="05000000000000000000" pitchFamily="2" charset="2"/>
              </a:rPr>
              <a:t></a:t>
            </a:r>
            <a:endParaRPr lang="en-US" sz="900" dirty="0">
              <a:solidFill>
                <a:prstClr val="black">
                  <a:lumMod val="75000"/>
                  <a:lumOff val="25000"/>
                </a:prstClr>
              </a:solidFill>
              <a:latin typeface="+mn-ea"/>
              <a:sym typeface="Wingdings" panose="05000000000000000000" pitchFamily="2" charset="2"/>
            </a:endParaRPr>
          </a:p>
          <a:p>
            <a:pPr marR="0" lvl="0" algn="l" defTabSz="457200" rtl="0" eaLnBrk="1" fontAlgn="auto" latinLnBrk="0" hangingPunct="1">
              <a:lnSpc>
                <a:spcPct val="150000"/>
              </a:lnSpc>
              <a:spcBef>
                <a:spcPts val="0"/>
              </a:spcBef>
              <a:spcAft>
                <a:spcPts val="0"/>
              </a:spcAft>
              <a:buClrTx/>
              <a:buSzTx/>
              <a:defRPr/>
            </a:pPr>
            <a:endParaRPr lang="en-US" altLang="ko-KR" sz="900" dirty="0">
              <a:solidFill>
                <a:prstClr val="black">
                  <a:lumMod val="75000"/>
                  <a:lumOff val="25000"/>
                </a:prstClr>
              </a:solidFill>
              <a:latin typeface="+mn-ea"/>
              <a:sym typeface="Wingdings" panose="05000000000000000000" pitchFamily="2" charset="2"/>
            </a:endParaRPr>
          </a:p>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6. Loại da dầu / khô / hỗn hợp / nhạy cảm cũng có thể sử dụng sản phẩm này?</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Ngay cả những làn da nhạy cảm cũng có thể yên tâm sử dụng, vì nó chứa các thành phần tự nhiên phù hợp với làn da.</a:t>
            </a:r>
            <a:endParaRPr lang="en-US" sz="9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900" dirty="0">
                <a:solidFill>
                  <a:prstClr val="black">
                    <a:lumMod val="75000"/>
                    <a:lumOff val="25000"/>
                  </a:prstClr>
                </a:solidFill>
                <a:latin typeface="+mn-ea"/>
              </a:rPr>
              <a:t>Nó được làm từ công thức ẩm mượt và tươi mát, có thể được sử dụng cho bất kể loại da trong bất cứ thời gian nào.</a:t>
            </a:r>
            <a:endParaRPr lang="en-US" sz="900" dirty="0">
              <a:solidFill>
                <a:prstClr val="black">
                  <a:lumMod val="75000"/>
                  <a:lumOff val="25000"/>
                </a:prstClr>
              </a:solidFill>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228945"/>
            <a:ext cx="9144000" cy="400110"/>
          </a:xfrm>
          <a:prstGeom prst="rect">
            <a:avLst/>
          </a:prstGeom>
          <a:noFill/>
        </p:spPr>
        <p:txBody>
          <a:bodyPr wrap="square" rtlCol="0">
            <a:spAutoFit/>
          </a:bodyPr>
          <a:lstStyle/>
          <a:p>
            <a:pPr algn="ctr"/>
            <a:r>
              <a:rPr lang="en-US" sz="2000"/>
              <a:t>Thank you </a:t>
            </a:r>
            <a:r>
              <a:rPr lang="en-US" sz="2000">
                <a:sym typeface="Wingdings" panose="05000000000000000000" pitchFamily="2" charset="2"/>
              </a:rPr>
              <a:t></a:t>
            </a:r>
            <a:endParaRPr lang="en-US" sz="2000">
              <a:sym typeface="Wingdings" panose="05000000000000000000" pitchFamily="2"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Intention of planning</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Intention of planning</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56" name="직사각형 55"/>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718620" y="1648213"/>
            <a:ext cx="449075" cy="774756"/>
            <a:chOff x="2120701" y="2354665"/>
            <a:chExt cx="449075" cy="774756"/>
          </a:xfrm>
        </p:grpSpPr>
        <p:pic>
          <p:nvPicPr>
            <p:cNvPr id="5" name="그림 4"/>
            <p:cNvPicPr>
              <a:picLocks noChangeAspect="1"/>
            </p:cNvPicPr>
            <p:nvPr/>
          </p:nvPicPr>
          <p:blipFill rotWithShape="1">
            <a:blip r:embed="rId1" cstate="print">
              <a:extLst>
                <a:ext uri="{28A0092B-C50C-407E-A947-70E740481C1C}">
                  <a14:useLocalDpi xmlns:a14="http://schemas.microsoft.com/office/drawing/2010/main" val="0"/>
                </a:ext>
              </a:extLst>
            </a:blip>
            <a:srcRect l="32824" t="72163" r="54842" b="11075"/>
            <a:stretch>
              <a:fillRect/>
            </a:stretch>
          </p:blipFill>
          <p:spPr>
            <a:xfrm>
              <a:off x="2120701" y="2354665"/>
              <a:ext cx="449075" cy="553998"/>
            </a:xfrm>
            <a:prstGeom prst="rect">
              <a:avLst/>
            </a:prstGeom>
          </p:spPr>
        </p:pic>
        <p:sp>
          <p:nvSpPr>
            <p:cNvPr id="10" name="TextBox 9"/>
            <p:cNvSpPr txBox="1"/>
            <p:nvPr/>
          </p:nvSpPr>
          <p:spPr>
            <a:xfrm>
              <a:off x="2157004" y="2819784"/>
              <a:ext cx="386645" cy="309637"/>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kumimoji="0" lang="en-US" sz="1050" b="0" i="0" u="none" strike="noStrike" cap="none" normalizeH="0" baseline="0" noProof="0">
                  <a:ln>
                    <a:noFill/>
                  </a:ln>
                  <a:solidFill>
                    <a:prstClr val="black">
                      <a:lumMod val="75000"/>
                      <a:lumOff val="25000"/>
                    </a:prstClr>
                  </a:solidFill>
                  <a:uLnTx/>
                  <a:uFillTx/>
                  <a:latin typeface="Gotham Book" panose="02000504050000020004" pitchFamily="2" charset="0"/>
                  <a:ea typeface="Malgun Gothic" panose="020B0503020000020004" pitchFamily="50" charset="-127"/>
                </a:rPr>
                <a:t>BM</a:t>
              </a:r>
              <a:endParaRPr kumimoji="0" lang="en-US" sz="1050" b="0" i="0" u="none" strike="noStrike" cap="none" normalizeH="0" baseline="0" noProof="0">
                <a:ln>
                  <a:noFill/>
                </a:ln>
                <a:solidFill>
                  <a:prstClr val="black">
                    <a:lumMod val="75000"/>
                    <a:lumOff val="25000"/>
                  </a:prstClr>
                </a:solidFill>
                <a:uLnTx/>
                <a:uFillTx/>
                <a:latin typeface="Gotham Book" panose="02000504050000020004" pitchFamily="2" charset="0"/>
                <a:ea typeface="Malgun Gothic" panose="020B0503020000020004" pitchFamily="50" charset="-127"/>
              </a:endParaRPr>
            </a:p>
          </p:txBody>
        </p:sp>
      </p:grpSp>
      <p:sp>
        <p:nvSpPr>
          <p:cNvPr id="12" name="TextBox 11"/>
          <p:cNvSpPr txBox="1"/>
          <p:nvPr/>
        </p:nvSpPr>
        <p:spPr>
          <a:xfrm>
            <a:off x="1520531" y="1396721"/>
            <a:ext cx="7458006" cy="4661535"/>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900" i="1" dirty="0">
                <a:solidFill>
                  <a:prstClr val="black">
                    <a:lumMod val="75000"/>
                    <a:lumOff val="25000"/>
                  </a:prstClr>
                </a:solidFill>
                <a:latin typeface="Times New Roman" panose="02020603050405020304" pitchFamily="18" charset="0"/>
                <a:ea typeface="나눔스퀘어_ac" panose="020B0600000101010101" pitchFamily="50" charset="-127"/>
              </a:rPr>
              <a:t>Bí quyết để có làn da trẻ trung hơn chính là làn da sáng hồng rạng rỡ và tỏa sáng</a:t>
            </a:r>
            <a:endParaRPr lang="en-US" sz="900" i="1"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r>
              <a:rPr lang="en-US" sz="900" i="1" dirty="0">
                <a:solidFill>
                  <a:prstClr val="black">
                    <a:lumMod val="75000"/>
                    <a:lumOff val="25000"/>
                  </a:prstClr>
                </a:solidFill>
                <a:latin typeface="Times New Roman" panose="02020603050405020304" pitchFamily="18" charset="0"/>
                <a:ea typeface="나눔스퀘어_ac" panose="020B0600000101010101" pitchFamily="50" charset="-127"/>
              </a:rPr>
              <a:t>Đây là thứ có thể làm thay đổi hình ảnh của bạn và khiến bạn trông thật lộng lẫy chỉ bằng cách làm sáng màu da :)</a:t>
            </a:r>
            <a:endParaRPr lang="en-US" sz="900" i="1"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endParaRPr lang="en-US" altLang="ko-KR" sz="900" i="1" spc="100"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r>
              <a:rPr lang="en-US" sz="900" i="1" dirty="0">
                <a:solidFill>
                  <a:prstClr val="black">
                    <a:lumMod val="75000"/>
                    <a:lumOff val="25000"/>
                  </a:prstClr>
                </a:solidFill>
                <a:latin typeface="Times New Roman" panose="02020603050405020304" pitchFamily="18" charset="0"/>
                <a:ea typeface="나눔스퀘어_ac" panose="020B0600000101010101" pitchFamily="50" charset="-127"/>
              </a:rPr>
              <a:t>Nâng tone tức thì cho làn da thiếu sức sống, an toàn cho da nhạy cảm, lên tone nhiều vùng từ mặt đến toàn thân, lên tone siêu vừa vặn mà không bị lem dính vào khẩu trang </a:t>
            </a:r>
            <a:endParaRPr lang="en-US" sz="900" i="1" dirty="0">
              <a:solidFill>
                <a:prstClr val="black">
                  <a:lumMod val="75000"/>
                  <a:lumOff val="25000"/>
                </a:prstClr>
              </a:solidFill>
              <a:latin typeface="Times New Roman" panose="02020603050405020304" pitchFamily="18" charset="0"/>
              <a:ea typeface="나눔스퀘어_ac" panose="020B0600000101010101" pitchFamily="50" charset="-127"/>
            </a:endParaRPr>
          </a:p>
          <a:p>
            <a:pPr marR="0" lvl="0" algn="l" defTabSz="457200" rtl="0" eaLnBrk="1" fontAlgn="auto" latinLnBrk="0" hangingPunct="1">
              <a:lnSpc>
                <a:spcPct val="150000"/>
              </a:lnSpc>
              <a:spcBef>
                <a:spcPts val="0"/>
              </a:spcBef>
              <a:spcAft>
                <a:spcPts val="0"/>
              </a:spcAft>
              <a:buClrTx/>
              <a:buSzTx/>
              <a:defRPr/>
            </a:pPr>
            <a:r>
              <a:rPr lang="en-US" sz="900" i="1" dirty="0">
                <a:solidFill>
                  <a:prstClr val="black">
                    <a:lumMod val="75000"/>
                    <a:lumOff val="25000"/>
                  </a:prstClr>
                </a:solidFill>
                <a:latin typeface="Times New Roman" panose="02020603050405020304" pitchFamily="18" charset="0"/>
                <a:ea typeface="나눔스퀘어_ac" panose="020B0600000101010101" pitchFamily="50" charset="-127"/>
              </a:rPr>
              <a:t>Sau đây, chúng tôi giới thiệu loại kem nâng tông với nhiều chức năng trong một giúp tôn làn da của bạn với màu hồng đào tươi sáng</a:t>
            </a:r>
            <a:endParaRPr lang="en-US" sz="900" i="1" dirty="0">
              <a:solidFill>
                <a:prstClr val="black">
                  <a:lumMod val="75000"/>
                  <a:lumOff val="25000"/>
                </a:prstClr>
              </a:solidFill>
              <a:latin typeface="Times New Roman" panose="02020603050405020304" pitchFamily="18" charset="0"/>
              <a:ea typeface="나눔스퀘어_ac" panose="020B0600000101010101" pitchFamily="50" charset="-127"/>
            </a:endParaRPr>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3370" y="2017015"/>
            <a:ext cx="2071622" cy="3107436"/>
          </a:xfrm>
          <a:prstGeom prst="rect">
            <a:avLst/>
          </a:prstGeom>
        </p:spPr>
      </p:pic>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7452" y="2017014"/>
            <a:ext cx="2071438" cy="31074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1"/>
          <a:stretch>
            <a:fillRect/>
          </a:stretch>
        </p:blipFill>
        <p:spPr>
          <a:xfrm>
            <a:off x="2349896" y="4027101"/>
            <a:ext cx="1323523" cy="1135746"/>
          </a:xfrm>
          <a:prstGeom prst="rect">
            <a:avLst/>
          </a:prstGeom>
        </p:spPr>
      </p:pic>
      <p:grpSp>
        <p:nvGrpSpPr>
          <p:cNvPr id="88" name="그룹 87"/>
          <p:cNvGrpSpPr/>
          <p:nvPr/>
        </p:nvGrpSpPr>
        <p:grpSpPr>
          <a:xfrm>
            <a:off x="3504521" y="6048351"/>
            <a:ext cx="1161555" cy="633487"/>
            <a:chOff x="3708205" y="2645739"/>
            <a:chExt cx="1161555" cy="633487"/>
          </a:xfrm>
        </p:grpSpPr>
        <p:pic>
          <p:nvPicPr>
            <p:cNvPr id="87" name="그림 86"/>
            <p:cNvPicPr>
              <a:picLocks noChangeAspect="1"/>
            </p:cNvPicPr>
            <p:nvPr/>
          </p:nvPicPr>
          <p:blipFill rotWithShape="1">
            <a:blip r:embed="rId2" cstate="print">
              <a:extLst>
                <a:ext uri="{28A0092B-C50C-407E-A947-70E740481C1C}">
                  <a14:useLocalDpi xmlns:a14="http://schemas.microsoft.com/office/drawing/2010/main" val="0"/>
                </a:ext>
              </a:extLst>
            </a:blip>
            <a:srcRect l="75252" t="45716" r="13080" b="46221"/>
            <a:stretch>
              <a:fillRect/>
            </a:stretch>
          </p:blipFill>
          <p:spPr>
            <a:xfrm>
              <a:off x="3933537" y="2645739"/>
              <a:ext cx="514638" cy="533460"/>
            </a:xfrm>
            <a:prstGeom prst="ellipse">
              <a:avLst/>
            </a:prstGeom>
          </p:spPr>
        </p:pic>
        <p:sp>
          <p:nvSpPr>
            <p:cNvPr id="90" name="TextBox 89"/>
            <p:cNvSpPr txBox="1"/>
            <p:nvPr/>
          </p:nvSpPr>
          <p:spPr>
            <a:xfrm>
              <a:off x="3708205" y="3079171"/>
              <a:ext cx="1161555" cy="200055"/>
            </a:xfrm>
            <a:prstGeom prst="rect">
              <a:avLst/>
            </a:prstGeom>
            <a:noFill/>
          </p:spPr>
          <p:txBody>
            <a:bodyPr wrap="square" rtlCol="0">
              <a:spAutoFit/>
            </a:bodyPr>
            <a:lstStyle/>
            <a:p>
              <a:r>
                <a:rPr lang="en-US" sz="700" dirty="0">
                  <a:latin typeface="+mn-ea"/>
                  <a:cs typeface="Malgun Gothic Semilight" panose="020B0502040204020203" pitchFamily="50" charset="-127"/>
                </a:rPr>
                <a:t>RECOMMENDED TO </a:t>
              </a:r>
              <a:endParaRPr lang="en-US" sz="700" dirty="0">
                <a:latin typeface="+mn-ea"/>
                <a:cs typeface="Malgun Gothic Semilight" panose="020B0502040204020203" pitchFamily="50" charset="-127"/>
              </a:endParaRPr>
            </a:p>
          </p:txBody>
        </p:sp>
      </p:grpSp>
      <p:sp>
        <p:nvSpPr>
          <p:cNvPr id="9" name="TextBox 8"/>
          <p:cNvSpPr txBox="1"/>
          <p:nvPr/>
        </p:nvSpPr>
        <p:spPr>
          <a:xfrm>
            <a:off x="441124" y="5168548"/>
            <a:ext cx="3168851" cy="714375"/>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mn-ea"/>
              </a:rPr>
              <a:t>Giá: KRW 25,000 / KRW 14,000</a:t>
            </a:r>
            <a:endParaRPr lang="en-US" sz="900" dirty="0">
              <a:solidFill>
                <a:prstClr val="black">
                  <a:lumMod val="75000"/>
                  <a:lumOff val="25000"/>
                </a:prstClr>
              </a:solidFill>
              <a:latin typeface="+mn-ea"/>
            </a:endParaRPr>
          </a:p>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mn-ea"/>
              </a:rPr>
              <a:t>Dunh tích : 70g / 30g (2.46 oz / 1.05 oz)</a:t>
            </a:r>
            <a:endParaRPr lang="en-US" sz="900" dirty="0">
              <a:solidFill>
                <a:prstClr val="black">
                  <a:lumMod val="75000"/>
                  <a:lumOff val="25000"/>
                </a:prstClr>
              </a:solidFill>
              <a:latin typeface="+mn-ea"/>
            </a:endParaRPr>
          </a:p>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mn-ea"/>
              </a:rPr>
              <a:t>Kết cấu: Dạng kem màu hồng nhạt</a:t>
            </a:r>
            <a:endParaRPr lang="en-US" sz="900" dirty="0">
              <a:solidFill>
                <a:prstClr val="black">
                  <a:lumMod val="75000"/>
                  <a:lumOff val="25000"/>
                </a:prstClr>
              </a:solidFill>
              <a:latin typeface="+mn-ea"/>
            </a:endParaRPr>
          </a:p>
        </p:txBody>
      </p:sp>
      <p:sp>
        <p:nvSpPr>
          <p:cNvPr id="55" name="TextBox 54"/>
          <p:cNvSpPr txBox="1"/>
          <p:nvPr/>
        </p:nvSpPr>
        <p:spPr>
          <a:xfrm>
            <a:off x="366025" y="674748"/>
            <a:ext cx="4441170" cy="553998"/>
          </a:xfrm>
          <a:prstGeom prst="rect">
            <a:avLst/>
          </a:prstGeom>
          <a:noFill/>
        </p:spPr>
        <p:txBody>
          <a:bodyPr wrap="square" rtlCol="0">
            <a:spAutoFit/>
          </a:bodyPr>
          <a:lstStyle/>
          <a:p>
            <a:r>
              <a:rPr lang="en-US" sz="2000" dirty="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dirty="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dirty="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dirty="0">
              <a:gradFill>
                <a:gsLst>
                  <a:gs pos="0">
                    <a:schemeClr val="tx1">
                      <a:lumMod val="75000"/>
                      <a:lumOff val="25000"/>
                    </a:schemeClr>
                  </a:gs>
                  <a:gs pos="100000">
                    <a:schemeClr val="tx1">
                      <a:lumMod val="75000"/>
                      <a:lumOff val="25000"/>
                    </a:schemeClr>
                  </a:gs>
                </a:gsLst>
                <a:lin ang="5400000" scaled="1"/>
              </a:gradFill>
            </a:endParaRPr>
          </a:p>
        </p:txBody>
      </p:sp>
      <p:sp>
        <p:nvSpPr>
          <p:cNvPr id="56" name="직사각형 55"/>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7" name="그룹 76"/>
          <p:cNvGrpSpPr/>
          <p:nvPr/>
        </p:nvGrpSpPr>
        <p:grpSpPr>
          <a:xfrm>
            <a:off x="3636307" y="5200116"/>
            <a:ext cx="761077" cy="676257"/>
            <a:chOff x="9651432" y="3449665"/>
            <a:chExt cx="761077" cy="676257"/>
          </a:xfrm>
        </p:grpSpPr>
        <p:sp>
          <p:nvSpPr>
            <p:cNvPr id="71" name="TextBox 70"/>
            <p:cNvSpPr txBox="1"/>
            <p:nvPr/>
          </p:nvSpPr>
          <p:spPr>
            <a:xfrm>
              <a:off x="9651432" y="3925867"/>
              <a:ext cx="761077" cy="200055"/>
            </a:xfrm>
            <a:prstGeom prst="rect">
              <a:avLst/>
            </a:prstGeom>
            <a:noFill/>
          </p:spPr>
          <p:txBody>
            <a:bodyPr wrap="square" rtlCol="0">
              <a:spAutoFit/>
            </a:bodyPr>
            <a:lstStyle/>
            <a:p>
              <a:r>
                <a:rPr lang="en-US" sz="700" dirty="0">
                  <a:latin typeface="+mn-ea"/>
                  <a:cs typeface="Malgun Gothic Semilight" panose="020B0502040204020203" pitchFamily="50" charset="-127"/>
                </a:rPr>
                <a:t>HOW TO USE</a:t>
              </a:r>
              <a:endParaRPr lang="en-US" sz="700" dirty="0">
                <a:latin typeface="+mn-ea"/>
                <a:cs typeface="Malgun Gothic Semilight" panose="020B0502040204020203" pitchFamily="50" charset="-127"/>
              </a:endParaRPr>
            </a:p>
          </p:txBody>
        </p:sp>
        <p:pic>
          <p:nvPicPr>
            <p:cNvPr id="76" name="그림 75"/>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81413" t="47359" r="5630" b="45449"/>
            <a:stretch>
              <a:fillRect/>
            </a:stretch>
          </p:blipFill>
          <p:spPr>
            <a:xfrm>
              <a:off x="9816976" y="3449665"/>
              <a:ext cx="420933" cy="493201"/>
            </a:xfrm>
            <a:prstGeom prst="rect">
              <a:avLst/>
            </a:prstGeom>
          </p:spPr>
        </p:pic>
      </p:grpSp>
      <p:grpSp>
        <p:nvGrpSpPr>
          <p:cNvPr id="78" name="그룹 77"/>
          <p:cNvGrpSpPr/>
          <p:nvPr/>
        </p:nvGrpSpPr>
        <p:grpSpPr>
          <a:xfrm>
            <a:off x="3724703" y="2209890"/>
            <a:ext cx="761077" cy="578068"/>
            <a:chOff x="9506106" y="4215402"/>
            <a:chExt cx="761077" cy="578068"/>
          </a:xfrm>
        </p:grpSpPr>
        <p:pic>
          <p:nvPicPr>
            <p:cNvPr id="66" name="그림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604" y="4215402"/>
              <a:ext cx="333072" cy="418092"/>
            </a:xfrm>
            <a:prstGeom prst="rect">
              <a:avLst/>
            </a:prstGeom>
          </p:spPr>
        </p:pic>
        <p:sp>
          <p:nvSpPr>
            <p:cNvPr id="79" name="TextBox 78"/>
            <p:cNvSpPr txBox="1"/>
            <p:nvPr/>
          </p:nvSpPr>
          <p:spPr>
            <a:xfrm>
              <a:off x="9506106" y="4593415"/>
              <a:ext cx="761077" cy="200055"/>
            </a:xfrm>
            <a:prstGeom prst="rect">
              <a:avLst/>
            </a:prstGeom>
            <a:noFill/>
          </p:spPr>
          <p:txBody>
            <a:bodyPr wrap="square" rtlCol="0">
              <a:spAutoFit/>
            </a:bodyPr>
            <a:lstStyle/>
            <a:p>
              <a:r>
                <a:rPr lang="en-US" sz="700">
                  <a:latin typeface="+mn-ea"/>
                  <a:cs typeface="Malgun Gothic Semilight" panose="020B0502040204020203" pitchFamily="50" charset="-127"/>
                </a:rPr>
                <a:t>FEATURES</a:t>
              </a:r>
              <a:endParaRPr lang="en-US" sz="700">
                <a:latin typeface="+mn-ea"/>
                <a:cs typeface="Malgun Gothic Semilight" panose="020B0502040204020203" pitchFamily="50" charset="-127"/>
              </a:endParaRPr>
            </a:p>
          </p:txBody>
        </p:sp>
      </p:grpSp>
      <p:sp>
        <p:nvSpPr>
          <p:cNvPr id="86" name="TextBox 85"/>
          <p:cNvSpPr txBox="1"/>
          <p:nvPr/>
        </p:nvSpPr>
        <p:spPr>
          <a:xfrm>
            <a:off x="4576321" y="2134961"/>
            <a:ext cx="4819139" cy="1545590"/>
          </a:xfrm>
          <a:prstGeom prst="rect">
            <a:avLst/>
          </a:prstGeom>
          <a:noFill/>
        </p:spPr>
        <p:txBody>
          <a:bodyPr wrap="square">
            <a:spAutoFit/>
          </a:bodyPr>
          <a:lstStyle/>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Chứa chiết xuất quả Prunus Persica (Đào) để mang lại hiệu quả làm sáng tức thì cho làn da xỉn màu</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Mỹ phẩm có chức năng làm sáng được chứng nhận bởi MFDS</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Kem nâng tone an toàn mà ngay cả da bị mụn cũng có thể yên tâm sử dụng</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Kem có nhiều tông màu với lớp nền ẩm mịn, đặc trưng bởi lớp nền mịn màng, dùng được cho cả mặt và body</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Cho lớp trang điểm tự nhiên mà không bị lem dính vào khẩu trang</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p:txBody>
      </p:sp>
      <p:sp>
        <p:nvSpPr>
          <p:cNvPr id="93" name="TextBox 92"/>
          <p:cNvSpPr txBox="1"/>
          <p:nvPr/>
        </p:nvSpPr>
        <p:spPr>
          <a:xfrm>
            <a:off x="4576321" y="5936146"/>
            <a:ext cx="4377179" cy="922020"/>
          </a:xfrm>
          <a:prstGeom prst="rect">
            <a:avLst/>
          </a:prstGeom>
          <a:noFill/>
        </p:spPr>
        <p:txBody>
          <a:bodyPr wrap="square">
            <a:spAutoFit/>
          </a:bodyPr>
          <a:lstStyle/>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rPr>
              <a:t>Những ai muốn có lớp makeup tự nhiên như không trang điểm mà không bị lem dính vào khẩu trang</a:t>
            </a:r>
            <a:endPar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rPr>
              <a:t>Những người thấy lớp trang điểm cơ bản như kem nền hoặc kem BB quá nặng</a:t>
            </a:r>
            <a:endPar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endParaRPr>
          </a:p>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rPr>
              <a:t>Những ai có làn da không đều màu và lo lắng về làn da xỉn màu</a:t>
            </a:r>
            <a:endParaRPr lang="en-US" sz="900" dirty="0">
              <a:solidFill>
                <a:prstClr val="black">
                  <a:lumMod val="75000"/>
                  <a:lumOff val="25000"/>
                </a:prstClr>
              </a:solidFill>
              <a:latin typeface="Gotham Book" panose="02000504050000020004" pitchFamily="2" charset="0"/>
              <a:ea typeface="Malgun Gothic" panose="020B0503020000020004" pitchFamily="50" charset="-127"/>
              <a:cs typeface="+mn-cs"/>
            </a:endParaRPr>
          </a:p>
        </p:txBody>
      </p:sp>
      <p:sp>
        <p:nvSpPr>
          <p:cNvPr id="94" name="TextBox 93"/>
          <p:cNvSpPr txBox="1"/>
          <p:nvPr/>
        </p:nvSpPr>
        <p:spPr>
          <a:xfrm>
            <a:off x="4576321" y="5221347"/>
            <a:ext cx="4377179" cy="714375"/>
          </a:xfrm>
          <a:prstGeom prst="rect">
            <a:avLst/>
          </a:prstGeom>
          <a:noFill/>
        </p:spPr>
        <p:txBody>
          <a:bodyPr wrap="square">
            <a:spAutoFit/>
          </a:bodyPr>
          <a:lstStyle/>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en-US" sz="900" b="0" i="0" u="none" strike="noStrike" cap="none" normalizeH="0" baseline="0" noProof="0" dirty="0">
                <a:ln>
                  <a:noFill/>
                </a:ln>
                <a:solidFill>
                  <a:prstClr val="black">
                    <a:lumMod val="75000"/>
                    <a:lumOff val="25000"/>
                  </a:prstClr>
                </a:solidFill>
                <a:uLnTx/>
                <a:uFillTx/>
                <a:latin typeface="Gotham Book" panose="02000504050000020004" pitchFamily="2" charset="0"/>
                <a:ea typeface="Malgun Gothic" panose="020B0503020000020004" pitchFamily="50" charset="-127"/>
                <a:cs typeface="+mn-cs"/>
              </a:rPr>
              <a:t>Sau bước chăm sóc da cơ bản, lấy một lượng sản phẩm vừa đủ và thoa đều lên vùng da mong muốn như mặt và cổ.</a:t>
            </a:r>
            <a:endParaRPr kumimoji="0" lang="en-US" sz="900" b="0" i="0" u="none" strike="noStrike" cap="none" normalizeH="0" baseline="0" noProof="0" dirty="0">
              <a:ln>
                <a:noFill/>
              </a:ln>
              <a:solidFill>
                <a:prstClr val="black">
                  <a:lumMod val="75000"/>
                  <a:lumOff val="25000"/>
                </a:prstClr>
              </a:solidFill>
              <a:uLnTx/>
              <a:uFillTx/>
              <a:latin typeface="Gotham Book" panose="02000504050000020004" pitchFamily="2" charset="0"/>
              <a:ea typeface="Malgun Gothic" panose="020B0503020000020004" pitchFamily="50" charset="-127"/>
              <a:cs typeface="+mn-cs"/>
            </a:endParaRP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en-US" sz="900" b="0" i="0" u="none" strike="noStrike" cap="none" normalizeH="0" baseline="0" noProof="0" dirty="0">
                <a:ln>
                  <a:noFill/>
                </a:ln>
                <a:solidFill>
                  <a:prstClr val="black">
                    <a:lumMod val="75000"/>
                    <a:lumOff val="25000"/>
                  </a:prstClr>
                </a:solidFill>
                <a:uLnTx/>
                <a:uFillTx/>
                <a:latin typeface="Gotham Book" panose="02000504050000020004" pitchFamily="2" charset="0"/>
                <a:ea typeface="Malgun Gothic" panose="020B0503020000020004" pitchFamily="50" charset="-127"/>
                <a:cs typeface="+mn-cs"/>
              </a:rPr>
              <a:t>Đối với vùng da cần nâng tông nhiều hơn, hãy thoa thêm một lớp mỏng.</a:t>
            </a:r>
            <a:endParaRPr kumimoji="0" lang="en-US" sz="900" b="0" i="0" u="none" strike="noStrike" cap="none" normalizeH="0" baseline="0" noProof="0" dirty="0">
              <a:ln>
                <a:noFill/>
              </a:ln>
              <a:solidFill>
                <a:prstClr val="black">
                  <a:lumMod val="75000"/>
                  <a:lumOff val="25000"/>
                </a:prstClr>
              </a:solidFill>
              <a:uLnTx/>
              <a:uFillTx/>
              <a:latin typeface="Gotham Book" panose="02000504050000020004" pitchFamily="2" charset="0"/>
              <a:ea typeface="Malgun Gothic" panose="020B0503020000020004" pitchFamily="50" charset="-127"/>
              <a:cs typeface="+mn-cs"/>
            </a:endParaRPr>
          </a:p>
        </p:txBody>
      </p:sp>
      <p:sp>
        <p:nvSpPr>
          <p:cNvPr id="95" name="TextBox 94"/>
          <p:cNvSpPr txBox="1"/>
          <p:nvPr/>
        </p:nvSpPr>
        <p:spPr>
          <a:xfrm>
            <a:off x="4576321" y="4248761"/>
            <a:ext cx="4567679" cy="922020"/>
          </a:xfrm>
          <a:prstGeom prst="rect">
            <a:avLst/>
          </a:prstGeom>
          <a:noFill/>
        </p:spPr>
        <p:txBody>
          <a:bodyPr wrap="square">
            <a:spAutoFit/>
          </a:bodyPr>
          <a:lstStyle/>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Chiết xuất từ ​​trái Prunus Persica (Đào): Làm sáng vùng da xỉn màu</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Panthenol: Giúp giảm viêm và tạo ra hàng rào bảo vệ dưỡng ẩm giúp bảo vệ da</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a:p>
            <a:pPr marL="139065" indent="-139065">
              <a:lnSpc>
                <a:spcPct val="150000"/>
              </a:lnSpc>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Greenol (phức hợp thảo mộc): 6 loại thảo mộc; giảm viêm da và bảo vệ da khỏi môi trường bên ngoài</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p:txBody>
      </p:sp>
      <p:sp>
        <p:nvSpPr>
          <p:cNvPr id="91" name="직사각형 90"/>
          <p:cNvSpPr/>
          <p:nvPr/>
        </p:nvSpPr>
        <p:spPr>
          <a:xfrm>
            <a:off x="3801851" y="1448351"/>
            <a:ext cx="5151649" cy="4851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a:t>Kem làm sáng tức thì giúp tôn lên làn da thiếu sức sống của bạn với màu hồng đào tươi sáng</a:t>
            </a:r>
            <a:endParaRPr lang="en-US" sz="1000" b="1"/>
          </a:p>
        </p:txBody>
      </p:sp>
      <p:grpSp>
        <p:nvGrpSpPr>
          <p:cNvPr id="4" name="그룹 3"/>
          <p:cNvGrpSpPr/>
          <p:nvPr/>
        </p:nvGrpSpPr>
        <p:grpSpPr>
          <a:xfrm>
            <a:off x="3650460" y="4142596"/>
            <a:ext cx="901995" cy="808160"/>
            <a:chOff x="3650460" y="3256771"/>
            <a:chExt cx="813171" cy="808160"/>
          </a:xfrm>
        </p:grpSpPr>
        <p:sp>
          <p:nvSpPr>
            <p:cNvPr id="80" name="TextBox 79"/>
            <p:cNvSpPr txBox="1"/>
            <p:nvPr/>
          </p:nvSpPr>
          <p:spPr>
            <a:xfrm>
              <a:off x="3702554" y="3851402"/>
              <a:ext cx="761077" cy="200055"/>
            </a:xfrm>
            <a:prstGeom prst="rect">
              <a:avLst/>
            </a:prstGeom>
            <a:noFill/>
          </p:spPr>
          <p:txBody>
            <a:bodyPr wrap="square" rtlCol="0">
              <a:spAutoFit/>
            </a:bodyPr>
            <a:lstStyle/>
            <a:p>
              <a:r>
                <a:rPr lang="en-US" sz="700">
                  <a:latin typeface="+mn-ea"/>
                  <a:cs typeface="Malgun Gothic Semilight" panose="020B0502040204020203" pitchFamily="50" charset="-127"/>
                </a:rPr>
                <a:t>INGREDIENTS</a:t>
              </a:r>
              <a:endParaRPr lang="en-US" sz="700">
                <a:latin typeface="+mn-ea"/>
                <a:cs typeface="Malgun Gothic Semilight" panose="020B0502040204020203" pitchFamily="50" charset="-127"/>
              </a:endParaRPr>
            </a:p>
          </p:txBody>
        </p:sp>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0460" y="3256771"/>
              <a:ext cx="784036" cy="808160"/>
            </a:xfrm>
            <a:prstGeom prst="rect">
              <a:avLst/>
            </a:prstGeom>
          </p:spPr>
        </p:pic>
      </p:grpSp>
      <p:grpSp>
        <p:nvGrpSpPr>
          <p:cNvPr id="2" name="그룹 1"/>
          <p:cNvGrpSpPr/>
          <p:nvPr/>
        </p:nvGrpSpPr>
        <p:grpSpPr>
          <a:xfrm>
            <a:off x="3791378" y="3495148"/>
            <a:ext cx="761077" cy="608526"/>
            <a:chOff x="3791378" y="3247498"/>
            <a:chExt cx="761077" cy="608526"/>
          </a:xfrm>
        </p:grpSpPr>
        <p:pic>
          <p:nvPicPr>
            <p:cNvPr id="1026" name="Picture 2" descr="Exam Test icon PNG and SVG Vector Free Downl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3469" y="3247498"/>
              <a:ext cx="322315" cy="41673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91378" y="3655969"/>
              <a:ext cx="761077" cy="200055"/>
            </a:xfrm>
            <a:prstGeom prst="rect">
              <a:avLst/>
            </a:prstGeom>
            <a:noFill/>
          </p:spPr>
          <p:txBody>
            <a:bodyPr wrap="square" rtlCol="0">
              <a:spAutoFit/>
            </a:bodyPr>
            <a:lstStyle/>
            <a:p>
              <a:r>
                <a:rPr lang="en-US" sz="700">
                  <a:latin typeface="+mn-ea"/>
                  <a:cs typeface="Malgun Gothic Semilight" panose="020B0502040204020203" pitchFamily="50" charset="-127"/>
                </a:rPr>
                <a:t>TESTED</a:t>
              </a:r>
              <a:endParaRPr lang="en-US" sz="700">
                <a:latin typeface="+mn-ea"/>
                <a:cs typeface="Malgun Gothic Semilight" panose="020B0502040204020203" pitchFamily="50" charset="-127"/>
              </a:endParaRPr>
            </a:p>
          </p:txBody>
        </p:sp>
      </p:grpSp>
      <p:sp>
        <p:nvSpPr>
          <p:cNvPr id="28" name="TextBox 27"/>
          <p:cNvSpPr txBox="1"/>
          <p:nvPr/>
        </p:nvSpPr>
        <p:spPr>
          <a:xfrm>
            <a:off x="4576321" y="3612769"/>
            <a:ext cx="4377179" cy="299085"/>
          </a:xfrm>
          <a:prstGeom prst="rect">
            <a:avLst/>
          </a:prstGeom>
          <a:noFill/>
        </p:spPr>
        <p:txBody>
          <a:bodyPr wrap="square">
            <a:spAutoFit/>
          </a:bodyPr>
          <a:lstStyle/>
          <a:p>
            <a:pPr marL="139065" marR="0" lvl="0" indent="-139065" algn="l" defTabSz="457200" rtl="0" eaLnBrk="1" fontAlgn="auto" latinLnBrk="0" hangingPunct="1">
              <a:lnSpc>
                <a:spcPct val="150000"/>
              </a:lnSpc>
              <a:spcBef>
                <a:spcPts val="0"/>
              </a:spcBef>
              <a:spcAft>
                <a:spcPts val="0"/>
              </a:spcAft>
              <a:buClrTx/>
              <a:buSzTx/>
              <a:buFont typeface="Wingdings" panose="05000000000000000000" pitchFamily="2" charset="2"/>
              <a:buChar char="§"/>
              <a:defRPr/>
            </a:pPr>
            <a:r>
              <a:rPr lang="en-US" sz="900" dirty="0">
                <a:solidFill>
                  <a:prstClr val="black">
                    <a:lumMod val="75000"/>
                    <a:lumOff val="25000"/>
                  </a:prstClr>
                </a:solidFill>
                <a:latin typeface="Gotham Book" panose="02000504050000020004" pitchFamily="2" charset="0"/>
                <a:ea typeface="Malgun Gothic" panose="020B0503020000020004" pitchFamily="50" charset="-127"/>
              </a:rPr>
              <a:t>Đã hoàn thành thử nghiệm không kích ứng da </a:t>
            </a:r>
            <a:endParaRPr lang="en-US" sz="900" dirty="0">
              <a:solidFill>
                <a:prstClr val="black">
                  <a:lumMod val="75000"/>
                  <a:lumOff val="25000"/>
                </a:prstClr>
              </a:solidFill>
              <a:latin typeface="Gotham Book" panose="02000504050000020004" pitchFamily="2" charset="0"/>
              <a:ea typeface="Malgun Gothic" panose="020B0503020000020004" pitchFamily="50" charset="-127"/>
            </a:endParaRPr>
          </a:p>
        </p:txBody>
      </p:sp>
      <p:pic>
        <p:nvPicPr>
          <p:cNvPr id="29" name="그림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4756" y="2864045"/>
            <a:ext cx="784035" cy="2149437"/>
          </a:xfrm>
          <a:prstGeom prst="rect">
            <a:avLst/>
          </a:prstGeom>
        </p:spPr>
      </p:pic>
      <p:pic>
        <p:nvPicPr>
          <p:cNvPr id="31" name="그림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512" y="1817969"/>
            <a:ext cx="1210915" cy="32089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025" y="674748"/>
            <a:ext cx="4441170" cy="553998"/>
          </a:xfrm>
          <a:prstGeom prst="rect">
            <a:avLst/>
          </a:prstGeom>
          <a:noFill/>
        </p:spPr>
        <p:txBody>
          <a:bodyPr wrap="square" rtlCol="0">
            <a:spAutoFit/>
          </a:bodyPr>
          <a:lstStyle/>
          <a:p>
            <a:r>
              <a:rPr lang="en-US" sz="2000" dirty="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dirty="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dirty="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dirty="0">
              <a:gradFill>
                <a:gsLst>
                  <a:gs pos="0">
                    <a:schemeClr val="tx1">
                      <a:lumMod val="75000"/>
                      <a:lumOff val="25000"/>
                    </a:schemeClr>
                  </a:gs>
                  <a:gs pos="100000">
                    <a:schemeClr val="tx1">
                      <a:lumMod val="75000"/>
                      <a:lumOff val="25000"/>
                    </a:schemeClr>
                  </a:gs>
                </a:gsLst>
                <a:lin ang="5400000" scaled="1"/>
              </a:gradFill>
            </a:endParaRPr>
          </a:p>
        </p:txBody>
      </p:sp>
      <p:sp>
        <p:nvSpPr>
          <p:cNvPr id="5" name="직사각형 4"/>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p:cNvGrpSpPr/>
          <p:nvPr/>
        </p:nvGrpSpPr>
        <p:grpSpPr>
          <a:xfrm>
            <a:off x="812665" y="1770916"/>
            <a:ext cx="740908" cy="490567"/>
            <a:chOff x="436466" y="1714488"/>
            <a:chExt cx="740908" cy="490567"/>
          </a:xfrm>
        </p:grpSpPr>
        <p:pic>
          <p:nvPicPr>
            <p:cNvPr id="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직사각형 8"/>
            <p:cNvSpPr/>
            <p:nvPr/>
          </p:nvSpPr>
          <p:spPr>
            <a:xfrm>
              <a:off x="436466"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0" name="TextBox 9"/>
          <p:cNvSpPr txBox="1"/>
          <p:nvPr/>
        </p:nvSpPr>
        <p:spPr>
          <a:xfrm>
            <a:off x="2105025" y="1638724"/>
            <a:ext cx="6762138" cy="101473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1. Hiệu ứng nâng tông tức thì: Chiết xuất trái cây Prunus Persica (Đào) mang lại làn da sáng hồng khi thoa</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Điều chỉnh tông màu da xỉn màu, che phủ các đốm đen và mang lại vẻ hồng hào không cần trang điểm</a:t>
            </a:r>
            <a:endParaRPr lang="en-US" sz="10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Cho phép trang điểm trong 1 phút vào buổi sáng bận rộn</a:t>
            </a:r>
            <a:endParaRPr lang="en-US" sz="10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Kem không bị vón cục, thoa thêm một lớp mỏng lên vùng da cần hiệu ứng nâng tone để tạo lớp nền bắt sáng.</a:t>
            </a:r>
            <a:endParaRPr lang="en-US" sz="1000" dirty="0">
              <a:solidFill>
                <a:prstClr val="black">
                  <a:lumMod val="75000"/>
                  <a:lumOff val="25000"/>
                </a:prstClr>
              </a:solidFill>
              <a:latin typeface="+mn-ea"/>
            </a:endParaRPr>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987" y="2968313"/>
            <a:ext cx="5489791" cy="29771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812666" y="942241"/>
            <a:ext cx="740908" cy="490567"/>
            <a:chOff x="436467" y="1714488"/>
            <a:chExt cx="740908" cy="490567"/>
          </a:xfrm>
        </p:grpSpPr>
        <p:pic>
          <p:nvPicPr>
            <p:cNvPr id="1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직사각형 11"/>
            <p:cNvSpPr/>
            <p:nvPr/>
          </p:nvSpPr>
          <p:spPr>
            <a:xfrm>
              <a:off x="436467"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3" name="TextBox 12"/>
          <p:cNvSpPr txBox="1"/>
          <p:nvPr/>
        </p:nvSpPr>
        <p:spPr>
          <a:xfrm>
            <a:off x="2105025" y="810049"/>
            <a:ext cx="6762138" cy="78359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Phù hợp với mọi loại da cho dù bạn thuộc loại da nào</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Da có sắc tố đỏ / vàng, da sẫm màu, da có tàn nhang / mụn, v.v.</a:t>
            </a:r>
            <a:endParaRPr lang="en-US" sz="10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Nâng tông từ tông màu da ban đầu của tôi! Tạo hiệu ứng nâng tông rạng rỡ tự nhiên phù hợp với màu da của tôi</a:t>
            </a:r>
            <a:endParaRPr lang="en-US" sz="1000" dirty="0">
              <a:solidFill>
                <a:prstClr val="black">
                  <a:lumMod val="75000"/>
                  <a:lumOff val="25000"/>
                </a:prstClr>
              </a:solidFill>
              <a:latin typeface="+mn-ea"/>
            </a:endParaRPr>
          </a:p>
        </p:txBody>
      </p:sp>
      <p:pic>
        <p:nvPicPr>
          <p:cNvPr id="14" name="그림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413" y="4858865"/>
            <a:ext cx="3308936" cy="1685544"/>
          </a:xfrm>
          <a:prstGeom prst="rect">
            <a:avLst/>
          </a:prstGeom>
        </p:spPr>
      </p:pic>
      <p:grpSp>
        <p:nvGrpSpPr>
          <p:cNvPr id="19" name="그룹 18"/>
          <p:cNvGrpSpPr/>
          <p:nvPr/>
        </p:nvGrpSpPr>
        <p:grpSpPr>
          <a:xfrm>
            <a:off x="1015412" y="2255513"/>
            <a:ext cx="3308937" cy="1685544"/>
            <a:chOff x="-595510" y="1984248"/>
            <a:chExt cx="3951986" cy="1685544"/>
          </a:xfrm>
        </p:grpSpPr>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008" y="1984248"/>
              <a:ext cx="1966468" cy="1685544"/>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510" y="1984248"/>
              <a:ext cx="1966468" cy="1685544"/>
            </a:xfrm>
            <a:prstGeom prst="rect">
              <a:avLst/>
            </a:prstGeom>
          </p:spPr>
        </p:pic>
      </p:gr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268" y="2255512"/>
            <a:ext cx="3600069" cy="1685543"/>
          </a:xfrm>
          <a:prstGeom prst="rect">
            <a:avLst/>
          </a:prstGeom>
        </p:spPr>
      </p:pic>
      <p:grpSp>
        <p:nvGrpSpPr>
          <p:cNvPr id="21" name="그룹 20"/>
          <p:cNvGrpSpPr/>
          <p:nvPr/>
        </p:nvGrpSpPr>
        <p:grpSpPr>
          <a:xfrm>
            <a:off x="5143269" y="4858865"/>
            <a:ext cx="3600069" cy="1685544"/>
            <a:chOff x="5143269" y="3542494"/>
            <a:chExt cx="3600069" cy="1239056"/>
          </a:xfrm>
        </p:grpSpPr>
        <p:pic>
          <p:nvPicPr>
            <p:cNvPr id="17" name="그림 16"/>
            <p:cNvPicPr>
              <a:picLocks noChangeAspect="1"/>
            </p:cNvPicPr>
            <p:nvPr/>
          </p:nvPicPr>
          <p:blipFill rotWithShape="1">
            <a:blip r:embed="rId6" cstate="print">
              <a:extLst>
                <a:ext uri="{28A0092B-C50C-407E-A947-70E740481C1C}">
                  <a14:useLocalDpi xmlns:a14="http://schemas.microsoft.com/office/drawing/2010/main" val="0"/>
                </a:ext>
              </a:extLst>
            </a:blip>
            <a:srcRect b="50545"/>
            <a:stretch>
              <a:fillRect/>
            </a:stretch>
          </p:blipFill>
          <p:spPr>
            <a:xfrm>
              <a:off x="5143269" y="3542495"/>
              <a:ext cx="1785747" cy="1239055"/>
            </a:xfrm>
            <a:prstGeom prst="rect">
              <a:avLst/>
            </a:prstGeom>
          </p:spPr>
        </p:pic>
        <p:pic>
          <p:nvPicPr>
            <p:cNvPr id="20" name="그림 19"/>
            <p:cNvPicPr>
              <a:picLocks noChangeAspect="1"/>
            </p:cNvPicPr>
            <p:nvPr/>
          </p:nvPicPr>
          <p:blipFill rotWithShape="1">
            <a:blip r:embed="rId6" cstate="print">
              <a:extLst>
                <a:ext uri="{28A0092B-C50C-407E-A947-70E740481C1C}">
                  <a14:useLocalDpi xmlns:a14="http://schemas.microsoft.com/office/drawing/2010/main" val="0"/>
                </a:ext>
              </a:extLst>
            </a:blip>
            <a:srcRect t="50545"/>
            <a:stretch>
              <a:fillRect/>
            </a:stretch>
          </p:blipFill>
          <p:spPr>
            <a:xfrm>
              <a:off x="6957591" y="3542494"/>
              <a:ext cx="1785747" cy="1239056"/>
            </a:xfrm>
            <a:prstGeom prst="rect">
              <a:avLst/>
            </a:prstGeom>
          </p:spPr>
        </p:pic>
      </p:grpSp>
      <p:grpSp>
        <p:nvGrpSpPr>
          <p:cNvPr id="24" name="그룹 23"/>
          <p:cNvGrpSpPr/>
          <p:nvPr/>
        </p:nvGrpSpPr>
        <p:grpSpPr>
          <a:xfrm>
            <a:off x="1085988" y="1937901"/>
            <a:ext cx="1984872" cy="245110"/>
            <a:chOff x="1085988" y="1937901"/>
            <a:chExt cx="1984872" cy="245110"/>
          </a:xfrm>
        </p:grpSpPr>
        <p:sp>
          <p:nvSpPr>
            <p:cNvPr id="22" name="타원 21"/>
            <p:cNvSpPr/>
            <p:nvPr/>
          </p:nvSpPr>
          <p:spPr>
            <a:xfrm>
              <a:off x="1085988" y="1954356"/>
              <a:ext cx="194263" cy="1942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1295336" y="1937901"/>
              <a:ext cx="1775524" cy="245110"/>
            </a:xfrm>
            <a:prstGeom prst="rect">
              <a:avLst/>
            </a:prstGeom>
            <a:noFill/>
          </p:spPr>
          <p:txBody>
            <a:bodyPr wrap="square" rtlCol="0">
              <a:spAutoFit/>
            </a:bodyPr>
            <a:lstStyle/>
            <a:p>
              <a:r>
                <a:rPr lang="en-US" sz="1000" dirty="0"/>
                <a:t>Da bị ửng đỏ</a:t>
              </a:r>
              <a:endParaRPr lang="en-US" sz="1000" dirty="0"/>
            </a:p>
          </p:txBody>
        </p:sp>
      </p:grpSp>
      <p:grpSp>
        <p:nvGrpSpPr>
          <p:cNvPr id="25" name="그룹 24"/>
          <p:cNvGrpSpPr/>
          <p:nvPr/>
        </p:nvGrpSpPr>
        <p:grpSpPr>
          <a:xfrm>
            <a:off x="5248183" y="1937901"/>
            <a:ext cx="1575917" cy="245110"/>
            <a:chOff x="1085988" y="1937901"/>
            <a:chExt cx="1575917" cy="245110"/>
          </a:xfrm>
        </p:grpSpPr>
        <p:sp>
          <p:nvSpPr>
            <p:cNvPr id="26" name="타원 25"/>
            <p:cNvSpPr/>
            <p:nvPr/>
          </p:nvSpPr>
          <p:spPr>
            <a:xfrm>
              <a:off x="1085988" y="1954356"/>
              <a:ext cx="194263" cy="19426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1295336" y="1937901"/>
              <a:ext cx="1366569" cy="245110"/>
            </a:xfrm>
            <a:prstGeom prst="rect">
              <a:avLst/>
            </a:prstGeom>
            <a:noFill/>
          </p:spPr>
          <p:txBody>
            <a:bodyPr wrap="square" rtlCol="0">
              <a:spAutoFit/>
            </a:bodyPr>
            <a:lstStyle/>
            <a:p>
              <a:r>
                <a:rPr lang="en-US" sz="1000" dirty="0"/>
                <a:t>Da ngâm</a:t>
              </a:r>
              <a:endParaRPr lang="en-US" sz="1000" dirty="0"/>
            </a:p>
          </p:txBody>
        </p:sp>
      </p:grpSp>
      <p:grpSp>
        <p:nvGrpSpPr>
          <p:cNvPr id="28" name="그룹 27"/>
          <p:cNvGrpSpPr/>
          <p:nvPr/>
        </p:nvGrpSpPr>
        <p:grpSpPr>
          <a:xfrm>
            <a:off x="1085988" y="4569707"/>
            <a:ext cx="1984872" cy="245110"/>
            <a:chOff x="1085988" y="1937901"/>
            <a:chExt cx="1984872" cy="245110"/>
          </a:xfrm>
        </p:grpSpPr>
        <p:sp>
          <p:nvSpPr>
            <p:cNvPr id="29" name="타원 28"/>
            <p:cNvSpPr/>
            <p:nvPr/>
          </p:nvSpPr>
          <p:spPr>
            <a:xfrm>
              <a:off x="1085988" y="1954356"/>
              <a:ext cx="194263" cy="1942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1295336" y="1937901"/>
              <a:ext cx="1775524" cy="245110"/>
            </a:xfrm>
            <a:prstGeom prst="rect">
              <a:avLst/>
            </a:prstGeom>
            <a:noFill/>
          </p:spPr>
          <p:txBody>
            <a:bodyPr wrap="square" rtlCol="0">
              <a:spAutoFit/>
            </a:bodyPr>
            <a:lstStyle/>
            <a:p>
              <a:r>
                <a:rPr lang="en-US" sz="1000" dirty="0"/>
                <a:t>Da vàng</a:t>
              </a:r>
              <a:endParaRPr lang="en-US" sz="1000" dirty="0"/>
            </a:p>
          </p:txBody>
        </p:sp>
      </p:grpSp>
      <p:grpSp>
        <p:nvGrpSpPr>
          <p:cNvPr id="31" name="그룹 30"/>
          <p:cNvGrpSpPr/>
          <p:nvPr/>
        </p:nvGrpSpPr>
        <p:grpSpPr>
          <a:xfrm>
            <a:off x="5248183" y="4560182"/>
            <a:ext cx="1709408" cy="245110"/>
            <a:chOff x="1085988" y="1937901"/>
            <a:chExt cx="1709408" cy="245110"/>
          </a:xfrm>
        </p:grpSpPr>
        <p:sp>
          <p:nvSpPr>
            <p:cNvPr id="32" name="타원 31"/>
            <p:cNvSpPr/>
            <p:nvPr/>
          </p:nvSpPr>
          <p:spPr>
            <a:xfrm>
              <a:off x="1085988" y="1954356"/>
              <a:ext cx="194263" cy="194263"/>
            </a:xfrm>
            <a:prstGeom prst="ellipse">
              <a:avLst/>
            </a:prstGeom>
            <a:pattFill prst="lgCheck">
              <a:fgClr>
                <a:schemeClr val="accent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1295336" y="1937901"/>
              <a:ext cx="1500060" cy="245110"/>
            </a:xfrm>
            <a:prstGeom prst="rect">
              <a:avLst/>
            </a:prstGeom>
            <a:noFill/>
          </p:spPr>
          <p:txBody>
            <a:bodyPr wrap="square" rtlCol="0">
              <a:spAutoFit/>
            </a:bodyPr>
            <a:lstStyle/>
            <a:p>
              <a:r>
                <a:rPr lang="en-US" sz="1000" dirty="0"/>
                <a:t>Da tàn nhang/mụn</a:t>
              </a:r>
              <a:endParaRPr lang="en-US" sz="10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812666" y="942241"/>
            <a:ext cx="740908" cy="490567"/>
            <a:chOff x="436467" y="1714488"/>
            <a:chExt cx="740908" cy="490567"/>
          </a:xfrm>
        </p:grpSpPr>
        <p:pic>
          <p:nvPicPr>
            <p:cNvPr id="1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직사각형 15"/>
            <p:cNvSpPr/>
            <p:nvPr/>
          </p:nvSpPr>
          <p:spPr>
            <a:xfrm>
              <a:off x="436467"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7" name="TextBox 16"/>
          <p:cNvSpPr txBox="1"/>
          <p:nvPr/>
        </p:nvSpPr>
        <p:spPr>
          <a:xfrm>
            <a:off x="2105025" y="810049"/>
            <a:ext cx="6762138" cy="78359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Mỹ phẩm có chức năng làm sáng được chứng nhận bởi MFDS</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Mỹ phẩm có chức năng làm sáng được chứng nhận bởi MFDS, được phê duyệt sử dụng an toàn trên da cùng với tác dụng làm nâng tông da</a:t>
            </a:r>
            <a:endParaRPr lang="en-US" sz="1000" dirty="0">
              <a:solidFill>
                <a:prstClr val="black">
                  <a:lumMod val="75000"/>
                  <a:lumOff val="25000"/>
                </a:prstClr>
              </a:solidFill>
              <a:latin typeface="+mn-ea"/>
            </a:endParaRPr>
          </a:p>
        </p:txBody>
      </p:sp>
      <p:pic>
        <p:nvPicPr>
          <p:cNvPr id="21" name="그림 20"/>
          <p:cNvPicPr>
            <a:picLocks noChangeAspect="1"/>
          </p:cNvPicPr>
          <p:nvPr/>
        </p:nvPicPr>
        <p:blipFill>
          <a:blip r:embed="rId2"/>
          <a:stretch>
            <a:fillRect/>
          </a:stretch>
        </p:blipFill>
        <p:spPr>
          <a:xfrm>
            <a:off x="3051210" y="1914524"/>
            <a:ext cx="3402694" cy="45053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7" name="직사각형 6"/>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812665" y="1770916"/>
            <a:ext cx="740908" cy="490567"/>
            <a:chOff x="436466" y="1714488"/>
            <a:chExt cx="740908" cy="490567"/>
          </a:xfrm>
        </p:grpSpPr>
        <p:pic>
          <p:nvPicPr>
            <p:cNvPr id="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직사각형 9"/>
            <p:cNvSpPr/>
            <p:nvPr/>
          </p:nvSpPr>
          <p:spPr>
            <a:xfrm>
              <a:off x="436466"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1" name="TextBox 10"/>
          <p:cNvSpPr txBox="1"/>
          <p:nvPr/>
        </p:nvSpPr>
        <p:spPr>
          <a:xfrm>
            <a:off x="2105025" y="1638724"/>
            <a:ext cx="6762138" cy="737235"/>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2. Hiệu quả nâng tông an toàn: giúp làm dịu và chăm sóc làn da bị sạm màu</a:t>
            </a:r>
            <a:endParaRPr lang="en-US" sz="1000" b="1" dirty="0">
              <a:solidFill>
                <a:prstClr val="black">
                  <a:lumMod val="75000"/>
                  <a:lumOff val="25000"/>
                </a:prstClr>
              </a:solidFill>
              <a:latin typeface="+mn-ea"/>
            </a:endParaRPr>
          </a:p>
          <a:p>
            <a:pPr>
              <a:lnSpc>
                <a:spcPct val="150000"/>
              </a:lnSpc>
              <a:defRPr/>
            </a:pPr>
            <a:r>
              <a:rPr lang="en-US" sz="900" dirty="0">
                <a:solidFill>
                  <a:prstClr val="black">
                    <a:lumMod val="75000"/>
                    <a:lumOff val="25000"/>
                  </a:prstClr>
                </a:solidFill>
                <a:latin typeface="+mn-ea"/>
              </a:rPr>
              <a:t>Kem nâng tone da an toàn có chứa các thành phần làm dịu như panthenol và phức hợp thảo mộc, an toàn để sử dụng cho cả làn da mỏng manh và nhạy cảm</a:t>
            </a:r>
            <a:endParaRPr lang="en-US" sz="900" dirty="0">
              <a:solidFill>
                <a:prstClr val="black">
                  <a:lumMod val="75000"/>
                  <a:lumOff val="25000"/>
                </a:prstClr>
              </a:solidFill>
              <a:latin typeface="+mn-ea"/>
            </a:endParaRPr>
          </a:p>
        </p:txBody>
      </p:sp>
      <p:pic>
        <p:nvPicPr>
          <p:cNvPr id="5" name="그림 4"/>
          <p:cNvPicPr>
            <a:picLocks noChangeAspect="1"/>
          </p:cNvPicPr>
          <p:nvPr/>
        </p:nvPicPr>
        <p:blipFill>
          <a:blip r:embed="rId2"/>
          <a:stretch>
            <a:fillRect/>
          </a:stretch>
        </p:blipFill>
        <p:spPr>
          <a:xfrm>
            <a:off x="812665" y="3094165"/>
            <a:ext cx="3748088" cy="2286000"/>
          </a:xfrm>
          <a:prstGeom prst="rect">
            <a:avLst/>
          </a:prstGeom>
        </p:spPr>
      </p:pic>
      <p:pic>
        <p:nvPicPr>
          <p:cNvPr id="15" name="그림 14"/>
          <p:cNvPicPr>
            <a:picLocks noChangeAspect="1"/>
          </p:cNvPicPr>
          <p:nvPr/>
        </p:nvPicPr>
        <p:blipFill>
          <a:blip r:embed="rId3"/>
          <a:stretch>
            <a:fillRect/>
          </a:stretch>
        </p:blipFill>
        <p:spPr>
          <a:xfrm>
            <a:off x="5018639" y="3094165"/>
            <a:ext cx="3748087" cy="2286000"/>
          </a:xfrm>
          <a:prstGeom prst="rect">
            <a:avLst/>
          </a:prstGeom>
        </p:spPr>
      </p:pic>
      <p:sp>
        <p:nvSpPr>
          <p:cNvPr id="13" name="타원 12"/>
          <p:cNvSpPr/>
          <p:nvPr/>
        </p:nvSpPr>
        <p:spPr>
          <a:xfrm>
            <a:off x="6719563" y="2980711"/>
            <a:ext cx="2147600" cy="2147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2413153" y="2980711"/>
            <a:ext cx="2147600" cy="2147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1"/>
          <a:stretch>
            <a:fillRect/>
          </a:stretch>
        </p:blipFill>
        <p:spPr>
          <a:xfrm>
            <a:off x="2516611" y="2505073"/>
            <a:ext cx="2782327" cy="3920552"/>
          </a:xfrm>
          <a:prstGeom prst="rect">
            <a:avLst/>
          </a:prstGeom>
        </p:spPr>
      </p:pic>
      <p:sp>
        <p:nvSpPr>
          <p:cNvPr id="17" name="눈물 방울 16"/>
          <p:cNvSpPr/>
          <p:nvPr/>
        </p:nvSpPr>
        <p:spPr>
          <a:xfrm flipH="1">
            <a:off x="4328231" y="3923606"/>
            <a:ext cx="2019228" cy="1829494"/>
          </a:xfrm>
          <a:prstGeom prst="teardrop">
            <a:avLst>
              <a:gd name="adj" fmla="val 109247"/>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4301773" y="4154271"/>
            <a:ext cx="1918052" cy="1076325"/>
          </a:xfrm>
          <a:prstGeom prst="rect">
            <a:avLst/>
          </a:prstGeom>
          <a:noFill/>
        </p:spPr>
        <p:txBody>
          <a:bodyPr wrap="square">
            <a:spAutoFit/>
          </a:bodyPr>
          <a:lstStyle/>
          <a:p>
            <a:endParaRPr lang="ko-KR" altLang="en-US" sz="800" dirty="0"/>
          </a:p>
          <a:p>
            <a:r>
              <a:rPr lang="en-US" sz="800" dirty="0"/>
              <a:t>Còn đối với "CELEFIT PEACH Beam Real tone-up cream,"</a:t>
            </a:r>
            <a:endParaRPr lang="en-US" sz="800" dirty="0"/>
          </a:p>
          <a:p>
            <a:r>
              <a:rPr lang="en-US" sz="800" dirty="0"/>
              <a:t>Không có kích ứng nào được quan sát thấy sau khi gỡ bỏ miếng dán 30 phút, 24 giờ và 48 giờ sau đó. Độ phản ứng da trung bình là 0,00, được đánh giá là không gây kích ứng theo tiêu chí.</a:t>
            </a:r>
            <a:endParaRPr lang="en-US" sz="800" dirty="0"/>
          </a:p>
        </p:txBody>
      </p:sp>
      <p:sp>
        <p:nvSpPr>
          <p:cNvPr id="19" name="TextBox 18"/>
          <p:cNvSpPr txBox="1"/>
          <p:nvPr/>
        </p:nvSpPr>
        <p:spPr>
          <a:xfrm>
            <a:off x="6204657" y="5358344"/>
            <a:ext cx="2562225" cy="337185"/>
          </a:xfrm>
          <a:prstGeom prst="rect">
            <a:avLst/>
          </a:prstGeom>
          <a:noFill/>
        </p:spPr>
        <p:txBody>
          <a:bodyPr wrap="square" rtlCol="0">
            <a:spAutoFit/>
          </a:bodyPr>
          <a:lstStyle/>
          <a:p>
            <a:r>
              <a:rPr lang="en-US" sz="800" dirty="0">
                <a:latin typeface="+mn-ea"/>
              </a:rPr>
              <a:t>Thời gian kiểm tra: 11.9.2019 – </a:t>
            </a:r>
            <a:r>
              <a:rPr lang="en-US" sz="800" dirty="0">
                <a:latin typeface="+mn-ea"/>
                <a:sym typeface="+mn-ea"/>
              </a:rPr>
              <a:t>27.</a:t>
            </a:r>
            <a:r>
              <a:rPr lang="en-US" sz="800" dirty="0">
                <a:latin typeface="+mn-ea"/>
              </a:rPr>
              <a:t>10.2019</a:t>
            </a:r>
            <a:endParaRPr lang="en-US" sz="800" dirty="0">
              <a:latin typeface="+mn-ea"/>
            </a:endParaRPr>
          </a:p>
          <a:p>
            <a:r>
              <a:rPr lang="en-US" sz="800" dirty="0">
                <a:latin typeface="+mn-ea"/>
              </a:rPr>
              <a:t>Viện kiểm nghiệm: Viện Khoa học Da liễu Hàn Quốc</a:t>
            </a:r>
            <a:endParaRPr lang="en-US" sz="800" dirty="0">
              <a:latin typeface="+mn-ea"/>
            </a:endParaRPr>
          </a:p>
        </p:txBody>
      </p:sp>
      <p:grpSp>
        <p:nvGrpSpPr>
          <p:cNvPr id="20" name="그룹 19"/>
          <p:cNvGrpSpPr/>
          <p:nvPr/>
        </p:nvGrpSpPr>
        <p:grpSpPr>
          <a:xfrm>
            <a:off x="812666" y="942241"/>
            <a:ext cx="740908" cy="490567"/>
            <a:chOff x="436467" y="1714488"/>
            <a:chExt cx="740908" cy="490567"/>
          </a:xfrm>
        </p:grpSpPr>
        <p:pic>
          <p:nvPicPr>
            <p:cNvPr id="2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직사각형 21"/>
            <p:cNvSpPr/>
            <p:nvPr/>
          </p:nvSpPr>
          <p:spPr>
            <a:xfrm>
              <a:off x="436467"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23" name="TextBox 22"/>
          <p:cNvSpPr txBox="1"/>
          <p:nvPr/>
        </p:nvSpPr>
        <p:spPr>
          <a:xfrm>
            <a:off x="2105025" y="810049"/>
            <a:ext cx="6762138" cy="106045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50" b="1" dirty="0">
                <a:solidFill>
                  <a:prstClr val="black">
                    <a:lumMod val="75000"/>
                    <a:lumOff val="25000"/>
                  </a:prstClr>
                </a:solidFill>
                <a:latin typeface="+mn-ea"/>
                <a:cs typeface="+mn-cs"/>
              </a:rPr>
              <a:t>Kết quả kiểm tra độ kích ứng da: 0% (không gây kích ứng)</a:t>
            </a:r>
            <a:endParaRPr lang="en-US" sz="1050" b="1" dirty="0">
              <a:solidFill>
                <a:prstClr val="black">
                  <a:lumMod val="75000"/>
                  <a:lumOff val="25000"/>
                </a:prstClr>
              </a:solidFill>
              <a:latin typeface="+mn-ea"/>
              <a:cs typeface="+mn-cs"/>
            </a:endParaRPr>
          </a:p>
          <a:p>
            <a:pPr marR="0" lvl="0" algn="l" defTabSz="457200" rtl="0" eaLnBrk="1" fontAlgn="auto" latinLnBrk="0" hangingPunct="1">
              <a:lnSpc>
                <a:spcPct val="150000"/>
              </a:lnSpc>
              <a:spcBef>
                <a:spcPts val="0"/>
              </a:spcBef>
              <a:spcAft>
                <a:spcPts val="0"/>
              </a:spcAft>
              <a:buClrTx/>
              <a:buSzTx/>
              <a:defRPr/>
            </a:pPr>
            <a:r>
              <a:rPr lang="en-US" sz="1050" dirty="0">
                <a:solidFill>
                  <a:prstClr val="black">
                    <a:lumMod val="75000"/>
                    <a:lumOff val="25000"/>
                  </a:prstClr>
                </a:solidFill>
                <a:latin typeface="+mn-ea"/>
                <a:cs typeface="+mn-cs"/>
              </a:rPr>
              <a:t>Được phát triển với các thành phần an toàn sau khi trải qua hàng trăm thử nghiệm để ngay cả làn da cực kỳ nhạy cảm cũng có thể yên tâm sử dụng. Theo kết quả của thử nghiệm kích ứng da, sản phẩm được đánh giá là "không gây kích ứng", có thể sử dụng an toàn cho da nhạy cảm</a:t>
            </a:r>
            <a:endParaRPr lang="en-US" sz="1050" dirty="0">
              <a:solidFill>
                <a:prstClr val="black">
                  <a:lumMod val="75000"/>
                  <a:lumOff val="25000"/>
                </a:prstClr>
              </a:solidFill>
              <a:latin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6025" y="674748"/>
            <a:ext cx="4441170" cy="553998"/>
          </a:xfrm>
          <a:prstGeom prst="rect">
            <a:avLst/>
          </a:prstGeom>
          <a:noFill/>
        </p:spPr>
        <p:txBody>
          <a:bodyPr wrap="square" rtlCol="0">
            <a:spAutoFit/>
          </a:bodyPr>
          <a:lstStyle/>
          <a:p>
            <a:r>
              <a:rPr lang="en-US" sz="2000">
                <a:gradFill>
                  <a:gsLst>
                    <a:gs pos="0">
                      <a:schemeClr val="tx1">
                        <a:lumMod val="75000"/>
                        <a:lumOff val="25000"/>
                      </a:schemeClr>
                    </a:gs>
                    <a:gs pos="100000">
                      <a:schemeClr val="tx1">
                        <a:lumMod val="75000"/>
                        <a:lumOff val="25000"/>
                      </a:schemeClr>
                    </a:gs>
                  </a:gsLst>
                  <a:lin ang="5400000" scaled="1"/>
                </a:gradFill>
                <a:latin typeface="+mj-ea"/>
                <a:ea typeface="+mj-ea"/>
              </a:rPr>
              <a:t>Peach Beam Real tone-up cream</a:t>
            </a:r>
            <a:endParaRPr lang="en-US" sz="2000">
              <a:gradFill>
                <a:gsLst>
                  <a:gs pos="0">
                    <a:schemeClr val="tx1">
                      <a:lumMod val="75000"/>
                      <a:lumOff val="25000"/>
                    </a:schemeClr>
                  </a:gs>
                  <a:gs pos="100000">
                    <a:schemeClr val="tx1">
                      <a:lumMod val="75000"/>
                      <a:lumOff val="25000"/>
                    </a:schemeClr>
                  </a:gs>
                </a:gsLst>
                <a:lin ang="5400000" scaled="1"/>
              </a:gradFill>
              <a:latin typeface="+mj-ea"/>
              <a:ea typeface="+mj-ea"/>
            </a:endParaRPr>
          </a:p>
          <a:p>
            <a:r>
              <a:rPr lang="en-US" sz="1000">
                <a:gradFill>
                  <a:gsLst>
                    <a:gs pos="0">
                      <a:schemeClr val="tx1">
                        <a:lumMod val="75000"/>
                        <a:lumOff val="25000"/>
                      </a:schemeClr>
                    </a:gs>
                    <a:gs pos="100000">
                      <a:schemeClr val="tx1">
                        <a:lumMod val="75000"/>
                        <a:lumOff val="25000"/>
                      </a:schemeClr>
                    </a:gs>
                  </a:gsLst>
                  <a:lin ang="5400000" scaled="1"/>
                </a:gradFill>
              </a:rPr>
              <a:t>Peach Beam Real tone-up cream</a:t>
            </a:r>
            <a:endParaRPr lang="en-US" sz="1000">
              <a:gradFill>
                <a:gsLst>
                  <a:gs pos="0">
                    <a:schemeClr val="tx1">
                      <a:lumMod val="75000"/>
                      <a:lumOff val="25000"/>
                    </a:schemeClr>
                  </a:gs>
                  <a:gs pos="100000">
                    <a:schemeClr val="tx1">
                      <a:lumMod val="75000"/>
                      <a:lumOff val="25000"/>
                    </a:schemeClr>
                  </a:gs>
                </a:gsLst>
                <a:lin ang="5400000" scaled="1"/>
              </a:gradFill>
            </a:endParaRPr>
          </a:p>
        </p:txBody>
      </p:sp>
      <p:sp>
        <p:nvSpPr>
          <p:cNvPr id="7" name="직사각형 6"/>
          <p:cNvSpPr/>
          <p:nvPr/>
        </p:nvSpPr>
        <p:spPr>
          <a:xfrm>
            <a:off x="8771" y="651352"/>
            <a:ext cx="3032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812665" y="1770916"/>
            <a:ext cx="740908" cy="490567"/>
            <a:chOff x="436466" y="1714488"/>
            <a:chExt cx="740908" cy="490567"/>
          </a:xfrm>
        </p:grpSpPr>
        <p:pic>
          <p:nvPicPr>
            <p:cNvPr id="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214" y="1714488"/>
              <a:ext cx="28944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직사각형 9"/>
            <p:cNvSpPr/>
            <p:nvPr/>
          </p:nvSpPr>
          <p:spPr>
            <a:xfrm>
              <a:off x="436466" y="2005000"/>
              <a:ext cx="740908" cy="200055"/>
            </a:xfrm>
            <a:prstGeom prst="rect">
              <a:avLst/>
            </a:prstGeom>
          </p:spPr>
          <p:txBody>
            <a:bodyPr wrap="none">
              <a:spAutoFit/>
            </a:bodyPr>
            <a:lstStyle/>
            <a:p>
              <a:pPr algn="ctr">
                <a:defRPr/>
              </a:pPr>
              <a:r>
                <a:rPr lang="en-US" sz="700">
                  <a:solidFill>
                    <a:prstClr val="black">
                      <a:lumMod val="65000"/>
                      <a:lumOff val="35000"/>
                    </a:prstClr>
                  </a:solidFill>
                  <a:latin typeface="+mn-ea"/>
                </a:rPr>
                <a:t>DESCRIPTION</a:t>
              </a:r>
              <a:endParaRPr lang="en-US" sz="700">
                <a:solidFill>
                  <a:prstClr val="black">
                    <a:lumMod val="65000"/>
                    <a:lumOff val="35000"/>
                  </a:prstClr>
                </a:solidFill>
                <a:latin typeface="+mn-ea"/>
              </a:endParaRPr>
            </a:p>
          </p:txBody>
        </p:sp>
      </p:grpSp>
      <p:sp>
        <p:nvSpPr>
          <p:cNvPr id="11" name="TextBox 10"/>
          <p:cNvSpPr txBox="1"/>
          <p:nvPr/>
        </p:nvSpPr>
        <p:spPr>
          <a:xfrm>
            <a:off x="2225040" y="1638724"/>
            <a:ext cx="6743700" cy="1014730"/>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defRPr/>
            </a:pPr>
            <a:r>
              <a:rPr lang="en-US" sz="1000" b="1" dirty="0">
                <a:solidFill>
                  <a:prstClr val="black">
                    <a:lumMod val="75000"/>
                    <a:lumOff val="25000"/>
                  </a:prstClr>
                </a:solidFill>
                <a:latin typeface="+mn-ea"/>
              </a:rPr>
              <a:t>3. Hiệu ứng làm tăng tông da lên nhiều lần: kết cấu nền ẩm như sương cung cấp hiệu ứng nâng tông sáng ẩm mà không bị vón cục</a:t>
            </a:r>
            <a:endParaRPr lang="en-US" sz="1000" b="1"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Kem nâng tone phù hợp cho cả mặt và body và cho mọi vùng da bạn muốn</a:t>
            </a:r>
            <a:endParaRPr lang="en-US" sz="1000" dirty="0">
              <a:solidFill>
                <a:prstClr val="black">
                  <a:lumMod val="75000"/>
                  <a:lumOff val="25000"/>
                </a:prstClr>
              </a:solidFill>
              <a:latin typeface="+mn-ea"/>
            </a:endParaRPr>
          </a:p>
          <a:p>
            <a:pPr marR="0" lvl="0" algn="l" defTabSz="457200" rtl="0" eaLnBrk="1" fontAlgn="auto" latinLnBrk="0" hangingPunct="1">
              <a:lnSpc>
                <a:spcPct val="150000"/>
              </a:lnSpc>
              <a:spcBef>
                <a:spcPts val="0"/>
              </a:spcBef>
              <a:spcAft>
                <a:spcPts val="0"/>
              </a:spcAft>
              <a:buClrTx/>
              <a:buSzTx/>
              <a:defRPr/>
            </a:pPr>
            <a:r>
              <a:rPr lang="en-US" sz="1000" dirty="0">
                <a:solidFill>
                  <a:prstClr val="black">
                    <a:lumMod val="75000"/>
                    <a:lumOff val="25000"/>
                  </a:prstClr>
                </a:solidFill>
                <a:latin typeface="+mn-ea"/>
              </a:rPr>
              <a:t>&gt; Mịn mượt khi thoa lên da</a:t>
            </a:r>
            <a:endParaRPr lang="en-US" sz="1000" dirty="0">
              <a:solidFill>
                <a:prstClr val="black">
                  <a:lumMod val="75000"/>
                  <a:lumOff val="25000"/>
                </a:prstClr>
              </a:solidFill>
              <a:latin typeface="+mn-ea"/>
            </a:endParaRPr>
          </a:p>
        </p:txBody>
      </p:sp>
      <p:pic>
        <p:nvPicPr>
          <p:cNvPr id="13" name="그림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4032" y="2628752"/>
            <a:ext cx="1696914" cy="1705122"/>
          </a:xfrm>
          <a:prstGeom prst="rect">
            <a:avLst/>
          </a:prstGeom>
        </p:spPr>
      </p:pic>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4032" y="4393896"/>
            <a:ext cx="1703070" cy="1698966"/>
          </a:xfrm>
          <a:prstGeom prst="rect">
            <a:avLst/>
          </a:prstGeom>
        </p:spPr>
      </p:pic>
      <p:pic>
        <p:nvPicPr>
          <p:cNvPr id="15" name="그림 14"/>
          <p:cNvPicPr>
            <a:picLocks noChangeAspect="1"/>
          </p:cNvPicPr>
          <p:nvPr/>
        </p:nvPicPr>
        <p:blipFill>
          <a:blip r:embed="rId4"/>
          <a:stretch>
            <a:fillRect/>
          </a:stretch>
        </p:blipFill>
        <p:spPr>
          <a:xfrm>
            <a:off x="4572000" y="2637293"/>
            <a:ext cx="3476625" cy="3468083"/>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8748</Words>
  <Application>WPS Presentation</Application>
  <PresentationFormat>화면 슬라이드 쇼(4:3)</PresentationFormat>
  <Paragraphs>265</Paragraphs>
  <Slides>17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Gotham Book</vt:lpstr>
      <vt:lpstr>Yu Gothic UI</vt:lpstr>
      <vt:lpstr>Malgun Gothic</vt:lpstr>
      <vt:lpstr>Times New Roman</vt:lpstr>
      <vt:lpstr>나눔스퀘어_ac</vt:lpstr>
      <vt:lpstr>Malgun Gothic Semilight</vt:lpstr>
      <vt:lpstr>Calibri</vt:lpstr>
      <vt:lpstr>Microsoft YaHei</vt:lpstr>
      <vt:lpstr>Arial Unicode MS</vt:lpstr>
      <vt:lpstr>Calibri Light</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최세란</dc:creator>
  <cp:lastModifiedBy>dell</cp:lastModifiedBy>
  <cp:revision>496</cp:revision>
  <cp:lastPrinted>2021-01-18T09:23:00Z</cp:lastPrinted>
  <dcterms:created xsi:type="dcterms:W3CDTF">2021-01-05T09:49:00Z</dcterms:created>
  <dcterms:modified xsi:type="dcterms:W3CDTF">2021-07-08T17:18:28Z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